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12-->
<p:presentation xmlns:r="http://schemas.openxmlformats.org/officeDocument/2006/relationships" xmlns:a="http://schemas.openxmlformats.org/drawingml/2006/main" xmlns:p="http://schemas.openxmlformats.org/presentationml/2006/main" saveSubsetFonts="1">
  <p:sldMasterIdLst>
    <p:sldMasterId id="2147483672" r:id="rId1"/>
  </p:sldMasterIdLst>
  <p:sldIdLst>
    <p:sldId id="258" r:id="rId2"/>
    <p:sldId id="259" r:id="rId3"/>
    <p:sldId id="261" r:id="rId4"/>
    <p:sldId id="262" r:id="rId5"/>
    <p:sldId id="264" r:id="rId6"/>
    <p:sldId id="278" r:id="rId7"/>
    <p:sldId id="263" r:id="rId8"/>
    <p:sldId id="279" r:id="rId9"/>
    <p:sldId id="265" r:id="rId10"/>
    <p:sldId id="266" r:id="rId11"/>
    <p:sldId id="267" r:id="rId12"/>
    <p:sldId id="269" r:id="rId13"/>
    <p:sldId id="270" r:id="rId14"/>
    <p:sldId id="271" r:id="rId15"/>
    <p:sldId id="272" r:id="rId16"/>
    <p:sldId id="273" r:id="rId17"/>
    <p:sldId id="274" r:id="rId18"/>
    <p:sldId id="276" r:id="rId19"/>
    <p:sldId id="277" r:id="rId20"/>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0" d="100"/>
          <a:sy n="70" d="100"/>
        </p:scale>
        <p:origin x="336" y="51"/>
      </p:cViewPr>
      <p:guideLst/>
    </p:cSldViewPr>
  </p:slideViewPr>
  <p:notesTextViewPr>
    <p:cViewPr>
      <p:scale>
        <a:sx n="1" d="1"/>
        <a:sy n="1" d="1"/>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 Type="http://schemas.openxmlformats.org/officeDocument/2006/relationships/slide" Target="slides/slide1.xml" /><Relationship Id="rId20" Type="http://schemas.openxmlformats.org/officeDocument/2006/relationships/slide" Target="slides/slide19.xml" /><Relationship Id="rId21" Type="http://schemas.openxmlformats.org/officeDocument/2006/relationships/tags" Target="tags/tag1.xml" /><Relationship Id="rId22" Type="http://schemas.openxmlformats.org/officeDocument/2006/relationships/presProps" Target="presProps.xml" /><Relationship Id="rId23" Type="http://schemas.openxmlformats.org/officeDocument/2006/relationships/viewProps" Target="viewProps.xml" /><Relationship Id="rId24" Type="http://schemas.openxmlformats.org/officeDocument/2006/relationships/theme" Target="theme/theme1.xml" /><Relationship Id="rId25" Type="http://schemas.openxmlformats.org/officeDocument/2006/relationships/tableStyles" Target="tableStyles.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rect l="0" t="0" r="r" b="b"/>
              <a:pathLst>
                <a:path w="670" h="1752">
                  <a:moveTo>
                    <a:pt x="0" y="1696"/>
                  </a:moveTo>
                  <a:lnTo>
                    <a:pt x="225" y="1753"/>
                  </a:lnTo>
                  <a:lnTo>
                    <a:pt x="670" y="0"/>
                  </a:lnTo>
                  <a:lnTo>
                    <a:pt x="430" y="0"/>
                  </a:lnTo>
                  <a:lnTo>
                    <a:pt x="0" y="1696"/>
                  </a:lnTo>
                  <a:close/>
                </a:path>
              </a:pathLst>
            </a:custGeom>
            <a:solidFill>
              <a:schemeClr val="accent1"/>
            </a:solidFill>
            <a:ln>
              <a:noFill/>
            </a:ln>
          </p:spPr>
          <p:txBody>
            <a:bodyPr/>
            <a:lstStyle/>
            <a:p/>
          </p:txBody>
        </p:sp>
        <p:sp>
          <p:nvSpPr>
            <p:cNvPr id="23" name="Freeform 7"/>
            <p:cNvSpPr/>
            <p:nvPr/>
          </p:nvSpPr>
          <p:spPr bwMode="auto">
            <a:xfrm>
              <a:off x="2928938" y="-4763"/>
              <a:ext cx="1035050" cy="2673350"/>
            </a:xfrm>
            <a:custGeom>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p:txBody>
        </p:sp>
        <p:sp>
          <p:nvSpPr>
            <p:cNvPr id="24" name="Freeform 9"/>
            <p:cNvSpPr/>
            <p:nvPr/>
          </p:nvSpPr>
          <p:spPr bwMode="auto">
            <a:xfrm>
              <a:off x="2928938" y="2582862"/>
              <a:ext cx="2693987" cy="4275138"/>
            </a:xfrm>
            <a:custGeom>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p:txBody>
        </p:sp>
        <p:sp>
          <p:nvSpPr>
            <p:cNvPr id="25" name="Freeform 10"/>
            <p:cNvSpPr/>
            <p:nvPr/>
          </p:nvSpPr>
          <p:spPr bwMode="auto">
            <a:xfrm>
              <a:off x="3371850" y="2692400"/>
              <a:ext cx="3332162" cy="4165600"/>
            </a:xfrm>
            <a:custGeom>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p:txBody>
        </p:sp>
        <p:sp>
          <p:nvSpPr>
            <p:cNvPr id="26" name="Freeform 11"/>
            <p:cNvSpPr/>
            <p:nvPr/>
          </p:nvSpPr>
          <p:spPr bwMode="auto">
            <a:xfrm>
              <a:off x="3367088" y="2687637"/>
              <a:ext cx="4576762" cy="4170363"/>
            </a:xfrm>
            <a:custGeom>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p:txBody>
        </p:sp>
        <p:sp>
          <p:nvSpPr>
            <p:cNvPr id="27" name="Freeform 12"/>
            <p:cNvSpPr/>
            <p:nvPr/>
          </p:nvSpPr>
          <p:spPr bwMode="auto">
            <a:xfrm>
              <a:off x="2928938" y="2578100"/>
              <a:ext cx="3584575" cy="4279900"/>
            </a:xfrm>
            <a:custGeom>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p:txBody>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a:t>5/7/2024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876836828"/>
      </p:ext>
    </p:extLst>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Panoramic Picture with Caption">
    <p:spTree>
      <p:nvGrpSpPr>
        <p:cNvPr id="1" name=""/>
        <p:cNvGrpSpPr/>
        <p:nvPr/>
      </p:nvGrpSpPr>
      <p:grpSpPr>
        <a:xfrm>
          <a:off x="0" y="0"/>
          <a: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1480460149"/>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itle and Caption">
    <p:spTree>
      <p:nvGrpSpPr>
        <p:cNvPr id="1" name=""/>
        <p:cNvGrpSpPr/>
        <p:nvPr/>
      </p:nvGrpSpPr>
      <p:grpSpPr>
        <a:xfrm>
          <a:off x="0" y="0"/>
          <a: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2409926890"/>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with Caption">
    <p:spTree>
      <p:nvGrpSpPr>
        <p:cNvPr id="1" name=""/>
        <p:cNvGrpSpPr/>
        <p:nvPr/>
      </p:nvGrpSpPr>
      <p:grpSpPr>
        <a:xfrm>
          <a:off x="0" y="0"/>
          <a: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4082882848"/>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Name Card">
    <p:spTree>
      <p:nvGrpSpPr>
        <p:cNvPr id="1" name=""/>
        <p:cNvGrpSpPr/>
        <p:nvPr/>
      </p:nvGrpSpPr>
      <p:grpSpPr>
        <a:xfrm>
          <a:off x="0" y="0"/>
          <a: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1296096419"/>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Quote Name Card">
    <p:spTree>
      <p:nvGrpSpPr>
        <p:cNvPr id="1" name=""/>
        <p:cNvGrpSpPr/>
        <p:nvPr/>
      </p:nvGrpSpPr>
      <p:grpSpPr>
        <a:xfrm>
          <a:off x="0" y="0"/>
          <a: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2101338355"/>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True or False">
    <p:spTree>
      <p:nvGrpSpPr>
        <p:cNvPr id="1" name=""/>
        <p:cNvGrpSpPr/>
        <p:nvPr/>
      </p:nvGrpSpPr>
      <p:grpSpPr>
        <a:xfrm>
          <a:off x="0" y="0"/>
          <a: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3888079396"/>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2248025311"/>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253527967"/>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a:t>‹#›</a:t>
            </a:fld>
            <a:endParaRPr lang="en-US"/>
          </a:p>
        </p:txBody>
      </p:sp>
    </p:spTree>
    <p:extLst>
      <p:ext uri="{BB962C8B-B14F-4D97-AF65-F5344CB8AC3E}">
        <p14:creationId val="2137216461"/>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214960014"/>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625684667"/>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2814167692"/>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1176172077"/>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B61BEF0D-F0BB-DE4B-95CE-6DB70DBA9567}" type="datetimeFigureOut">
              <a:rPr lang="en-US"/>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3601323013"/>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2355587430"/>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val="2556817816"/>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3">
        <a:schemeClr val="bg2"/>
      </p:bgRef>
    </p:bg>
    <p:spTree>
      <p:nvGrpSpPr>
        <p:cNvPr id="1" name=""/>
        <p:cNvGrpSpPr/>
        <p:nvPr/>
      </p:nvGrpSpPr>
      <p:grpSpPr>
        <a:xfrm>
          <a:off x="0" y="0"/>
          <a: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p:txBody>
        </p:sp>
        <p:sp>
          <p:nvSpPr>
            <p:cNvPr id="9" name="Freeform 7"/>
            <p:cNvSpPr/>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p:txBody>
        </p:sp>
        <p:sp>
          <p:nvSpPr>
            <p:cNvPr id="10" name="Freeform 8"/>
            <p:cNvSpPr/>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p:txBody>
        </p:sp>
        <p:sp>
          <p:nvSpPr>
            <p:cNvPr id="11" name="Freeform 9"/>
            <p:cNvSpPr/>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p:txBody>
        </p:sp>
        <p:sp>
          <p:nvSpPr>
            <p:cNvPr id="12" name="Freeform 10"/>
            <p:cNvSpPr/>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p:txBody>
        </p:sp>
        <p:sp>
          <p:nvSpPr>
            <p:cNvPr id="13" name="Freeform 11"/>
            <p:cNvSpPr/>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p:txBody>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a:t>5/7/2024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a:t>‹#›</a:t>
            </a:fld>
            <a:endParaRPr lang="en-US"/>
          </a:p>
        </p:txBody>
      </p:sp>
    </p:spTree>
    <p:extLst>
      <p:ext uri="{BB962C8B-B14F-4D97-AF65-F5344CB8AC3E}">
        <p14:creationId val="35864029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p:timing/>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1.png" /><Relationship Id="rId3" Type="http://schemas.openxmlformats.org/officeDocument/2006/relationships/image" Target="../media/image1.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2.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4.png" /><Relationship Id="rId3" Type="http://schemas.openxmlformats.org/officeDocument/2006/relationships/image" Target="../media/image1.jpe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image" Target="../media/image1.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7.png" /><Relationship Id="rId3" Type="http://schemas.openxmlformats.org/officeDocument/2006/relationships/image" Target="../media/image1.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8.png" /><Relationship Id="rId3" Type="http://schemas.openxmlformats.org/officeDocument/2006/relationships/image" Target="../media/image1.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9.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1.jpe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4.png" /><Relationship Id="rId3" Type="http://schemas.openxmlformats.org/officeDocument/2006/relationships/image" Target="../media/image5.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1.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 Id="rId3" Type="http://schemas.openxmlformats.org/officeDocument/2006/relationships/image" Target="../media/image9.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0.png" /><Relationship Id="rId3" Type="http://schemas.openxmlformats.org/officeDocument/2006/relationships/image" Target="../media/image1.jpe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F3F42A2-1BD9-D67F-3A51-1EDA765FC9EA}"/>
              </a:ext>
            </a:extLst>
          </p:cNvPr>
          <p:cNvSpPr>
            <a:spLocks noGrp="1"/>
          </p:cNvSpPr>
          <p:nvPr>
            <p:ph type="title"/>
          </p:nvPr>
        </p:nvSpPr>
        <p:spPr/>
        <p:txBody>
          <a:bodyPr/>
          <a:lstStyle/>
          <a:p>
            <a:pPr algn="l"/>
            <a:r>
              <a:rPr lang="en-US" b="1">
                <a:latin typeface="Times New Roman" panose="02020603050405020304" pitchFamily="18" charset="0"/>
                <a:ea typeface="+mj-lt"/>
                <a:cs typeface="Times New Roman" panose="02020603050405020304" pitchFamily="18" charset="0"/>
              </a:rPr>
              <a:t>TIP ESTIMATION </a:t>
            </a:r>
          </a:p>
          <a:p>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9AC43D-0C16-A9F3-51D9-83A2FFE86950}"/>
              </a:ext>
            </a:extLst>
          </p:cNvPr>
          <p:cNvSpPr>
            <a:spLocks noGrp="1"/>
          </p:cNvSpPr>
          <p:nvPr>
            <p:ph idx="1"/>
          </p:nvPr>
        </p:nvSpPr>
        <p:spPr>
          <a:xfrm>
            <a:off x="1484310" y="1712719"/>
            <a:ext cx="10018713" cy="4192425"/>
          </a:xfrm>
        </p:spPr>
        <p:txBody>
          <a:bodyPr vert="horz" lIns="91440" tIns="45720" rIns="91440" bIns="45720" rtlCol="0" anchor="t">
            <a:normAutofit fontScale="92500" lnSpcReduction="10000"/>
          </a:bodyPr>
          <a:lstStyle/>
          <a:p>
            <a:pPr marL="0" indent="0" algn="just">
              <a:buNone/>
            </a:pPr>
            <a:r>
              <a:rPr lang="en-US">
                <a:latin typeface="Times New Roman" panose="02020603050405020304" pitchFamily="18" charset="0"/>
                <a:ea typeface="+mn-lt"/>
                <a:cs typeface="Times New Roman" panose="02020603050405020304" pitchFamily="18" charset="0"/>
              </a:rPr>
              <a:t>This project aims to explore the factors that influence tipping behavior in taxi trips, leveraging the rich data available in the Yellow Taxi Data Set for 2022. By analyzing the relationships between fare amounts, payment methods, and tip amounts, the team seeks to uncover valuable insights that can benefit taxi drivers, companies, passengers, and regulatory authorities.</a:t>
            </a: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ea typeface="+mn-lt"/>
              <a:cs typeface="Times New Roman" panose="02020603050405020304" pitchFamily="18" charset="0"/>
            </a:endParaRPr>
          </a:p>
          <a:p>
            <a:pPr marL="0" indent="0">
              <a:buNone/>
            </a:pPr>
            <a:r>
              <a:rPr lang="en-US" b="1">
                <a:latin typeface="Times New Roman" panose="02020603050405020304" pitchFamily="18" charset="0"/>
                <a:ea typeface="+mn-lt"/>
                <a:cs typeface="Times New Roman" panose="02020603050405020304" pitchFamily="18" charset="0"/>
              </a:rPr>
              <a:t>Group 2</a:t>
            </a:r>
          </a:p>
          <a:p>
            <a:r>
              <a:rPr lang="en-US">
                <a:latin typeface="Times New Roman" panose="02020603050405020304" pitchFamily="18" charset="0"/>
                <a:ea typeface="+mn-lt"/>
                <a:cs typeface="Times New Roman" panose="02020603050405020304" pitchFamily="18" charset="0"/>
              </a:rPr>
              <a:t>RAMYA ALLURI</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ea typeface="+mn-lt"/>
                <a:cs typeface="Times New Roman" panose="02020603050405020304" pitchFamily="18" charset="0"/>
              </a:rPr>
              <a:t>GOWTHAMI PAKANATI</a:t>
            </a:r>
            <a:endParaRPr lang="en-US">
              <a:latin typeface="Times New Roman" panose="02020603050405020304" pitchFamily="18" charset="0"/>
              <a:cs typeface="Times New Roman" panose="02020603050405020304" pitchFamily="18" charset="0"/>
            </a:endParaRPr>
          </a:p>
          <a:p>
            <a:pPr>
              <a:buClr>
                <a:srgbClr val="1287C3"/>
              </a:buClr>
            </a:pPr>
            <a:r>
              <a:rPr lang="en-US">
                <a:latin typeface="Times New Roman" panose="02020603050405020304" pitchFamily="18" charset="0"/>
                <a:ea typeface="+mn-lt"/>
                <a:cs typeface="Times New Roman" panose="02020603050405020304" pitchFamily="18" charset="0"/>
              </a:rPr>
              <a:t>SARAN KUMAR SALLAGUNDLA</a:t>
            </a: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val="1011664529"/>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rotWithShape="1">
          <a:blip r:embed="rId3">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xfrm>
      </p:grpSpPr>
      <p:grpSp>
        <p:nvGrpSpPr>
          <p:cNvPr id="8" name="Group 7">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0"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1"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2"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3"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4"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grpSp>
        <p:nvGrpSpPr>
          <p:cNvPr id="16" name="Group 15">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7"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9"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20"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21"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22"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BB524704-2C8F-5CEB-83DD-87564D2C0B97}"/>
              </a:ext>
            </a:extLst>
          </p:cNvPr>
          <p:cNvSpPr txBox="1"/>
          <p:nvPr/>
        </p:nvSpPr>
        <p:spPr>
          <a:xfrm>
            <a:off x="1510189" y="847996"/>
            <a:ext cx="2812387" cy="503289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lnSpc>
                <a:spcPct val="90000"/>
              </a:lnSpc>
              <a:spcBef>
                <a:spcPct val="20000"/>
              </a:spcBef>
              <a:spcAft>
                <a:spcPts val="600"/>
              </a:spcAft>
              <a:buClr>
                <a:schemeClr val="accent1">
                  <a:lumMod val="75000"/>
                </a:schemeClr>
              </a:buClr>
              <a:buSzPct val="145000"/>
            </a:pPr>
            <a:r>
              <a:rPr lang="en-US" sz="2800" b="1">
                <a:latin typeface="Times New Roman" panose="02020603050405020304" pitchFamily="18" charset="0"/>
                <a:cs typeface="Times New Roman" panose="02020603050405020304" pitchFamily="18" charset="0"/>
              </a:rPr>
              <a:t>Modeling </a:t>
            </a:r>
          </a:p>
          <a:p>
            <a:pPr defTabSz="457200">
              <a:lnSpc>
                <a:spcPct val="90000"/>
              </a:lnSpc>
              <a:spcBef>
                <a:spcPct val="20000"/>
              </a:spcBef>
              <a:spcAft>
                <a:spcPts val="600"/>
              </a:spcAft>
              <a:buClr>
                <a:schemeClr val="accent1">
                  <a:lumMod val="75000"/>
                </a:schemeClr>
              </a:buClr>
              <a:buSzPct val="145000"/>
              <a:buFont typeface="Arial"/>
              <a:buChar char="•"/>
            </a:pPr>
            <a:endParaRPr lang="en-US" sz="2000" b="1">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pPr>
            <a:r>
              <a:rPr lang="en-US" sz="2400" b="1">
                <a:latin typeface="Times New Roman" panose="02020603050405020304" pitchFamily="18" charset="0"/>
                <a:cs typeface="Times New Roman" panose="02020603050405020304" pitchFamily="18" charset="0"/>
              </a:rPr>
              <a:t>Initial Modeling</a:t>
            </a:r>
          </a:p>
          <a:p>
            <a:pPr defTabSz="457200">
              <a:lnSpc>
                <a:spcPct val="90000"/>
              </a:lnSpc>
              <a:spcBef>
                <a:spcPct val="20000"/>
              </a:spcBef>
              <a:spcAft>
                <a:spcPts val="600"/>
              </a:spcAft>
              <a:buClr>
                <a:schemeClr val="accent1">
                  <a:lumMod val="75000"/>
                </a:schemeClr>
              </a:buClr>
              <a:buSzPct val="145000"/>
            </a:pPr>
            <a:r>
              <a:rPr lang="en-US" sz="2000" b="1">
                <a:latin typeface="Times New Roman" panose="02020603050405020304" pitchFamily="18" charset="0"/>
                <a:cs typeface="Times New Roman" panose="02020603050405020304" pitchFamily="18" charset="0"/>
              </a:rPr>
              <a:t>Linear Regression:</a:t>
            </a:r>
          </a:p>
          <a:p>
            <a:pPr algn="just" defTabSz="457200">
              <a:lnSpc>
                <a:spcPct val="90000"/>
              </a:lnSpc>
              <a:spcBef>
                <a:spcPct val="20000"/>
              </a:spcBef>
              <a:spcAft>
                <a:spcPts val="600"/>
              </a:spcAft>
              <a:buClr>
                <a:schemeClr val="accent1">
                  <a:lumMod val="75000"/>
                </a:schemeClr>
              </a:buClr>
              <a:buSzPct val="145000"/>
            </a:pPr>
            <a:r>
              <a:rPr lang="en-US">
                <a:latin typeface="Times New Roman" panose="02020603050405020304" pitchFamily="18" charset="0"/>
                <a:cs typeface="Times New Roman" panose="02020603050405020304" pitchFamily="18" charset="0"/>
              </a:rPr>
              <a:t>First, we have started with a linear regression model to predict tip amounts based on the selected predictors. The data was split into training and testing sets, and the model's performance was evaluated on both sets.</a:t>
            </a:r>
          </a:p>
          <a:p>
            <a:pPr defTabSz="457200">
              <a:lnSpc>
                <a:spcPct val="90000"/>
              </a:lnSpc>
              <a:spcBef>
                <a:spcPct val="20000"/>
              </a:spcBef>
              <a:spcAft>
                <a:spcPts val="600"/>
              </a:spcAft>
              <a:buClr>
                <a:schemeClr val="accent1">
                  <a:lumMod val="75000"/>
                </a:schemeClr>
              </a:buClr>
              <a:buSzPct val="145000"/>
              <a:buFont typeface="Arial"/>
              <a:buChar char="•"/>
            </a:pPr>
            <a:endParaRPr lang="en-US" sz="1300"/>
          </a:p>
          <a:p>
            <a:pPr defTabSz="457200">
              <a:lnSpc>
                <a:spcPct val="90000"/>
              </a:lnSpc>
              <a:spcBef>
                <a:spcPct val="20000"/>
              </a:spcBef>
              <a:spcAft>
                <a:spcPts val="600"/>
              </a:spcAft>
              <a:buClr>
                <a:schemeClr val="accent1">
                  <a:lumMod val="75000"/>
                </a:schemeClr>
              </a:buClr>
              <a:buSzPct val="145000"/>
              <a:buFont typeface="Arial"/>
              <a:buChar char="•"/>
            </a:pPr>
            <a:endParaRPr lang="en-US" sz="1300"/>
          </a:p>
          <a:p>
            <a:pPr defTabSz="457200">
              <a:lnSpc>
                <a:spcPct val="90000"/>
              </a:lnSpc>
              <a:spcBef>
                <a:spcPct val="20000"/>
              </a:spcBef>
              <a:spcAft>
                <a:spcPts val="600"/>
              </a:spcAft>
              <a:buClr>
                <a:schemeClr val="accent1">
                  <a:lumMod val="75000"/>
                </a:schemeClr>
              </a:buClr>
              <a:buSzPct val="145000"/>
              <a:buFont typeface="Arial"/>
              <a:buChar char="•"/>
            </a:pPr>
            <a:endParaRPr lang="en-US" sz="1300"/>
          </a:p>
          <a:p>
            <a:pPr defTabSz="457200">
              <a:lnSpc>
                <a:spcPct val="90000"/>
              </a:lnSpc>
              <a:spcBef>
                <a:spcPct val="20000"/>
              </a:spcBef>
              <a:spcAft>
                <a:spcPts val="600"/>
              </a:spcAft>
              <a:buClr>
                <a:schemeClr val="accent1">
                  <a:lumMod val="75000"/>
                </a:schemeClr>
              </a:buClr>
              <a:buSzPct val="145000"/>
              <a:buFont typeface="Arial"/>
              <a:buChar char="•"/>
            </a:pPr>
            <a:endParaRPr lang="en-US" sz="1300"/>
          </a:p>
        </p:txBody>
      </p:sp>
      <p:sp>
        <p:nvSpPr>
          <p:cNvPr id="24"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Description automatically generated">
            <a:extLst>
              <a:ext uri="{FF2B5EF4-FFF2-40B4-BE49-F238E27FC236}">
                <a16:creationId xmlns:a16="http://schemas.microsoft.com/office/drawing/2014/main" id="{57913839-F4EE-68E1-42FC-FBC16395A2E4}"/>
              </a:ext>
            </a:extLst>
          </p:cNvPr>
          <p:cNvPicPr>
            <a:picLocks noChangeAspect="1"/>
          </p:cNvPicPr>
          <p:nvPr/>
        </p:nvPicPr>
        <p:blipFill>
          <a:blip r:embed="rId2"/>
          <a:stretch>
            <a:fillRect/>
          </a:stretch>
        </p:blipFill>
        <p:spPr>
          <a:xfrm>
            <a:off x="4941202" y="1499675"/>
            <a:ext cx="6237359" cy="3570888"/>
          </a:xfrm>
          <a:prstGeom prst="rect">
            <a:avLst/>
          </a:prstGeom>
        </p:spPr>
      </p:pic>
    </p:spTree>
    <p:extLst>
      <p:ext uri="{BB962C8B-B14F-4D97-AF65-F5344CB8AC3E}">
        <p14:creationId val="2040613802"/>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a:extLst>
              <a:ext uri="{FF2B5EF4-FFF2-40B4-BE49-F238E27FC236}">
                <a16:creationId xmlns:a16="http://schemas.microsoft.com/office/drawing/2014/main" id="{327C950C-541A-85AD-15B1-77E93969926B}"/>
              </a:ext>
            </a:extLst>
          </p:cNvPr>
          <p:cNvSpPr txBox="1"/>
          <p:nvPr/>
        </p:nvSpPr>
        <p:spPr>
          <a:xfrm>
            <a:off x="1908560" y="555476"/>
            <a:ext cx="10098280"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panose="02020603050405020304" pitchFamily="18" charset="0"/>
                <a:ea typeface="+mn-lt"/>
                <a:cs typeface="Times New Roman" panose="02020603050405020304" pitchFamily="18" charset="0"/>
              </a:rPr>
              <a:t>Fitted plot between predictor and response variable:</a:t>
            </a:r>
          </a:p>
          <a:p>
            <a:r>
              <a:rPr lang="en-US" sz="2800" b="1" err="1">
                <a:latin typeface="Times New Roman" panose="02020603050405020304" pitchFamily="18" charset="0"/>
                <a:ea typeface="+mn-lt"/>
                <a:cs typeface="Times New Roman" panose="02020603050405020304" pitchFamily="18" charset="0"/>
              </a:rPr>
              <a:t>fare_amount vs tip_amount :</a:t>
            </a:r>
            <a:endParaRPr lang="en-US" sz="2800" b="1">
              <a:latin typeface="Times New Roman" panose="02020603050405020304" pitchFamily="18" charset="0"/>
              <a:cs typeface="Times New Roman" panose="02020603050405020304" pitchFamily="18" charset="0"/>
            </a:endParaRPr>
          </a:p>
          <a:p>
            <a:pPr algn="l"/>
            <a:endParaRPr lang="en-US" sz="2000">
              <a:latin typeface="Times New Roman" panose="02020603050405020304" pitchFamily="18" charset="0"/>
              <a:cs typeface="Times New Roman" panose="02020603050405020304" pitchFamily="18" charset="0"/>
            </a:endParaRPr>
          </a:p>
        </p:txBody>
      </p:sp>
      <p:pic>
        <p:nvPicPr>
          <p:cNvPr id="3" name="Picture 2" descr="A graph with a red line&#10;&#10;Description automatically generated">
            <a:extLst>
              <a:ext uri="{FF2B5EF4-FFF2-40B4-BE49-F238E27FC236}">
                <a16:creationId xmlns:a16="http://schemas.microsoft.com/office/drawing/2014/main" id="{3EF31E0A-6167-9D65-0C9B-AAEEE5083D52}"/>
              </a:ext>
            </a:extLst>
          </p:cNvPr>
          <p:cNvPicPr>
            <a:picLocks noChangeAspect="1"/>
          </p:cNvPicPr>
          <p:nvPr/>
        </p:nvPicPr>
        <p:blipFill>
          <a:blip r:embed="rId2"/>
          <a:stretch>
            <a:fillRect/>
          </a:stretch>
        </p:blipFill>
        <p:spPr>
          <a:xfrm>
            <a:off x="2740771" y="1873236"/>
            <a:ext cx="7472594" cy="4631184"/>
          </a:xfrm>
          <a:prstGeom prst="rect">
            <a:avLst/>
          </a:prstGeom>
        </p:spPr>
      </p:pic>
    </p:spTree>
    <p:extLst>
      <p:ext uri="{BB962C8B-B14F-4D97-AF65-F5344CB8AC3E}">
        <p14:creationId val="2167010963"/>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rotWithShape="1">
          <a:blip r:embed="rId3">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xfrm>
      </p:grpSpPr>
      <p:grpSp>
        <p:nvGrpSpPr>
          <p:cNvPr id="8" name="Group 7">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0"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1"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2"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3"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4"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grpSp>
        <p:nvGrpSpPr>
          <p:cNvPr id="16" name="Group 15">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7"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9"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20"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21"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22"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B1A609F3-8F2C-E573-36AE-66FB6C1E0B83}"/>
              </a:ext>
            </a:extLst>
          </p:cNvPr>
          <p:cNvSpPr txBox="1"/>
          <p:nvPr/>
        </p:nvSpPr>
        <p:spPr>
          <a:xfrm>
            <a:off x="1370367" y="651616"/>
            <a:ext cx="3158090" cy="421067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accent1">
                  <a:lumMod val="75000"/>
                </a:schemeClr>
              </a:buClr>
              <a:buSzPct val="145000"/>
            </a:pPr>
            <a:r>
              <a:rPr lang="en-US" sz="2400" b="1">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Residual Plot:</a:t>
            </a:r>
          </a:p>
          <a:p>
            <a:pPr defTabSz="457200">
              <a:spcBef>
                <a:spcPct val="20000"/>
              </a:spcBef>
              <a:spcAft>
                <a:spcPts val="600"/>
              </a:spcAft>
              <a:buClr>
                <a:schemeClr val="accent1">
                  <a:lumMod val="75000"/>
                </a:schemeClr>
              </a:buClr>
              <a:buSzPct val="145000"/>
            </a:pPr>
            <a:endParaRPr lang="en-US">
              <a:latin typeface="Times New Roman" panose="02020603050405020304" pitchFamily="18" charset="0"/>
              <a:cs typeface="Times New Roman" panose="02020603050405020304" pitchFamily="18" charset="0"/>
            </a:endParaRPr>
          </a:p>
          <a:p>
            <a:pPr defTabSz="457200">
              <a:spcBef>
                <a:spcPct val="20000"/>
              </a:spcBef>
              <a:spcAft>
                <a:spcPts val="600"/>
              </a:spcAft>
            </a:pPr>
            <a:endParaRPr lang="en-US">
              <a:latin typeface="Times New Roman" panose="02020603050405020304" pitchFamily="18" charset="0"/>
              <a:cs typeface="Times New Roman" panose="02020603050405020304" pitchFamily="18" charset="0"/>
            </a:endParaRPr>
          </a:p>
          <a:p>
            <a:pPr algn="just" defTabSz="457200">
              <a:spcBef>
                <a:spcPct val="20000"/>
              </a:spcBef>
              <a:spcAft>
                <a:spcPts val="600"/>
              </a:spcAft>
              <a:buClr>
                <a:schemeClr val="accent1">
                  <a:lumMod val="75000"/>
                </a:schemeClr>
              </a:buClr>
              <a:buSzPct val="145000"/>
            </a:pPr>
            <a:r>
              <a:rPr lang="en-US" sz="2000">
                <a:latin typeface="Times New Roman" panose="02020603050405020304" pitchFamily="18" charset="0"/>
                <a:cs typeface="Times New Roman" panose="02020603050405020304" pitchFamily="18" charset="0"/>
              </a:rPr>
              <a:t>As we can observe our fitted model contains most of the residuals evenly distributed around the horizontal line at y=0, which indicates that the model adequately captures the variation in the data</a:t>
            </a:r>
          </a:p>
        </p:txBody>
      </p:sp>
      <p:sp>
        <p:nvSpPr>
          <p:cNvPr id="24"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showing a plot of residuals&#10;&#10;Description automatically generated">
            <a:extLst>
              <a:ext uri="{FF2B5EF4-FFF2-40B4-BE49-F238E27FC236}">
                <a16:creationId xmlns:a16="http://schemas.microsoft.com/office/drawing/2014/main" id="{BF5273E1-21B9-DCF9-158B-BCFA58EEF587}"/>
              </a:ext>
            </a:extLst>
          </p:cNvPr>
          <p:cNvPicPr>
            <a:picLocks noChangeAspect="1"/>
          </p:cNvPicPr>
          <p:nvPr/>
        </p:nvPicPr>
        <p:blipFill>
          <a:blip r:embed="rId2"/>
          <a:stretch>
            <a:fillRect/>
          </a:stretch>
        </p:blipFill>
        <p:spPr>
          <a:xfrm>
            <a:off x="4943413" y="1323535"/>
            <a:ext cx="6237359" cy="3882756"/>
          </a:xfrm>
          <a:prstGeom prst="rect">
            <a:avLst/>
          </a:prstGeom>
        </p:spPr>
      </p:pic>
    </p:spTree>
    <p:extLst>
      <p:ext uri="{BB962C8B-B14F-4D97-AF65-F5344CB8AC3E}">
        <p14:creationId val="4039526789"/>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rotWithShape="1">
          <a:blip r:embed="rId3">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xfrm>
      </p:grpSpPr>
      <p:grpSp>
        <p:nvGrpSpPr>
          <p:cNvPr id="8" name="Group 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0"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1"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2"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3"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4"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grpSp>
        <p:nvGrpSpPr>
          <p:cNvPr id="16" name="Group 15">
            <a:extLst>
              <a:ext uri="{FF2B5EF4-FFF2-40B4-BE49-F238E27FC236}">
                <a16:creationId xmlns:a16="http://schemas.microsoft.com/office/drawing/2014/main" id="{E4C39A5A-6D63-4FAC-B6C2-D37778B97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7" name="Freeform 6">
              <a:extLst>
                <a:ext uri="{FF2B5EF4-FFF2-40B4-BE49-F238E27FC236}">
                  <a16:creationId xmlns:a16="http://schemas.microsoft.com/office/drawing/2014/main" id="{80E46C4F-3514-46CB-AE42-CB6078352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E5084902-5C24-45E2-B5A3-092541E3C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9" name="Freeform 8">
              <a:extLst>
                <a:ext uri="{FF2B5EF4-FFF2-40B4-BE49-F238E27FC236}">
                  <a16:creationId xmlns:a16="http://schemas.microsoft.com/office/drawing/2014/main" id="{37FA1E91-A8BC-48A2-AC9A-E89FD961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20" name="Freeform 9">
              <a:extLst>
                <a:ext uri="{FF2B5EF4-FFF2-40B4-BE49-F238E27FC236}">
                  <a16:creationId xmlns:a16="http://schemas.microsoft.com/office/drawing/2014/main" id="{764E3167-8F97-4F74-BF1C-06B09CB71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21" name="Freeform 10">
              <a:extLst>
                <a:ext uri="{FF2B5EF4-FFF2-40B4-BE49-F238E27FC236}">
                  <a16:creationId xmlns:a16="http://schemas.microsoft.com/office/drawing/2014/main" id="{7008DBEC-8AE7-4A3E-92FB-A56EDF90D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22" name="Freeform 11">
              <a:extLst>
                <a:ext uri="{FF2B5EF4-FFF2-40B4-BE49-F238E27FC236}">
                  <a16:creationId xmlns:a16="http://schemas.microsoft.com/office/drawing/2014/main" id="{0A04160F-52CD-4394-AAF9-EE7B5A1F4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CF1F74DD-DC46-2091-82A2-84396B155589}"/>
              </a:ext>
            </a:extLst>
          </p:cNvPr>
          <p:cNvSpPr txBox="1"/>
          <p:nvPr/>
        </p:nvSpPr>
        <p:spPr>
          <a:xfrm>
            <a:off x="1484310" y="648931"/>
            <a:ext cx="2812387" cy="518499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defTabSz="457200">
              <a:lnSpc>
                <a:spcPct val="90000"/>
              </a:lnSpc>
              <a:spcBef>
                <a:spcPct val="20000"/>
              </a:spcBef>
              <a:spcAft>
                <a:spcPts val="600"/>
              </a:spcAft>
              <a:buClr>
                <a:schemeClr val="accent1">
                  <a:lumMod val="75000"/>
                </a:schemeClr>
              </a:buClr>
              <a:buSzPct val="145000"/>
            </a:pPr>
            <a:r>
              <a:rPr lang="en-US" sz="2400" b="1">
                <a:latin typeface="Times New Roman" panose="02020603050405020304" pitchFamily="18" charset="0"/>
                <a:cs typeface="Times New Roman" panose="02020603050405020304" pitchFamily="18" charset="0"/>
              </a:rPr>
              <a:t>Actual Vs Predicted Plot: </a:t>
            </a:r>
          </a:p>
          <a:p>
            <a:pPr defTabSz="457200">
              <a:lnSpc>
                <a:spcPct val="90000"/>
              </a:lnSpc>
              <a:spcBef>
                <a:spcPct val="20000"/>
              </a:spcBef>
              <a:spcAft>
                <a:spcPts val="600"/>
              </a:spcAft>
              <a:buClr>
                <a:schemeClr val="accent1">
                  <a:lumMod val="75000"/>
                </a:schemeClr>
              </a:buClr>
              <a:buSzPct val="145000"/>
              <a:buFont typeface="Arial"/>
              <a:buChar char="•"/>
            </a:pPr>
            <a:endParaRPr lang="en-US" sz="2000">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rgbClr val="1287C3"/>
              </a:buClr>
              <a:buSzPct val="145000"/>
            </a:pPr>
            <a:r>
              <a:rPr lang="en-US" sz="2000">
                <a:latin typeface="Times New Roman" panose="02020603050405020304" pitchFamily="18" charset="0"/>
                <a:cs typeface="Times New Roman" panose="02020603050405020304" pitchFamily="18" charset="0"/>
              </a:rPr>
              <a:t>Our fitted model has points that closely follow the diagonal line (y = x), indicating that the model's predictions closely match the actual values. </a:t>
            </a:r>
          </a:p>
          <a:p>
            <a:pPr defTabSz="457200">
              <a:lnSpc>
                <a:spcPct val="90000"/>
              </a:lnSpc>
              <a:spcBef>
                <a:spcPct val="20000"/>
              </a:spcBef>
              <a:spcAft>
                <a:spcPts val="600"/>
              </a:spcAft>
              <a:buClr>
                <a:srgbClr val="1287C3"/>
              </a:buClr>
              <a:buSzPct val="145000"/>
            </a:pPr>
            <a:r>
              <a:rPr lang="en-US" sz="2000">
                <a:latin typeface="Times New Roman" panose="02020603050405020304" pitchFamily="18" charset="0"/>
                <a:cs typeface="Times New Roman" panose="02020603050405020304" pitchFamily="18" charset="0"/>
              </a:rPr>
              <a:t>Also, some values are deviated from this diagonal line suggesting that there are some discrepancies between the predicted and actual tip amounts.</a:t>
            </a:r>
          </a:p>
          <a:p>
            <a:pPr defTabSz="457200">
              <a:lnSpc>
                <a:spcPct val="90000"/>
              </a:lnSpc>
              <a:spcBef>
                <a:spcPct val="20000"/>
              </a:spcBef>
              <a:spcAft>
                <a:spcPts val="600"/>
              </a:spcAft>
              <a:buClr>
                <a:schemeClr val="accent1">
                  <a:lumMod val="75000"/>
                </a:schemeClr>
              </a:buClr>
              <a:buSzPct val="145000"/>
              <a:buFont typeface="Arial"/>
              <a:buChar char="•"/>
            </a:pPr>
            <a:endParaRPr lang="en-US" sz="1500" b="1"/>
          </a:p>
          <a:p>
            <a:pPr defTabSz="457200">
              <a:lnSpc>
                <a:spcPct val="90000"/>
              </a:lnSpc>
              <a:spcBef>
                <a:spcPct val="20000"/>
              </a:spcBef>
              <a:spcAft>
                <a:spcPts val="600"/>
              </a:spcAft>
              <a:buClr>
                <a:schemeClr val="accent1">
                  <a:lumMod val="75000"/>
                </a:schemeClr>
              </a:buClr>
              <a:buSzPct val="145000"/>
              <a:buFont typeface="Arial"/>
              <a:buChar char="•"/>
            </a:pPr>
            <a:endParaRPr lang="en-US" sz="1500"/>
          </a:p>
        </p:txBody>
      </p:sp>
      <p:sp>
        <p:nvSpPr>
          <p:cNvPr id="24" name="Rounded Rectangle 16">
            <a:extLst>
              <a:ext uri="{FF2B5EF4-FFF2-40B4-BE49-F238E27FC236}">
                <a16:creationId xmlns:a16="http://schemas.microsoft.com/office/drawing/2014/main" id="{55599FE3-8CCE-4364-9F89-0C11699C4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blue dots and a red line&#10;&#10;Description automatically generated">
            <a:extLst>
              <a:ext uri="{FF2B5EF4-FFF2-40B4-BE49-F238E27FC236}">
                <a16:creationId xmlns:a16="http://schemas.microsoft.com/office/drawing/2014/main" id="{21805D84-C60C-1253-57AD-A7FFF9C05044}"/>
              </a:ext>
            </a:extLst>
          </p:cNvPr>
          <p:cNvPicPr>
            <a:picLocks noChangeAspect="1"/>
          </p:cNvPicPr>
          <p:nvPr/>
        </p:nvPicPr>
        <p:blipFill>
          <a:blip r:embed="rId2"/>
          <a:srcRect r="14948" b="3"/>
          <a:stretch>
            <a:fillRect/>
          </a:stretch>
        </p:blipFill>
        <p:spPr>
          <a:xfrm>
            <a:off x="4741932" y="991559"/>
            <a:ext cx="6237359" cy="4546708"/>
          </a:xfrm>
          <a:prstGeom prst="rect">
            <a:avLst/>
          </a:prstGeom>
        </p:spPr>
      </p:pic>
    </p:spTree>
    <p:extLst>
      <p:ext uri="{BB962C8B-B14F-4D97-AF65-F5344CB8AC3E}">
        <p14:creationId val="3319054760"/>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rotWithShape="1">
          <a:blip r:embed="rId4">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xfrm>
      </p:grpSpPr>
      <p:grpSp>
        <p:nvGrpSpPr>
          <p:cNvPr id="69" name="Group 68">
            <a:extLst>
              <a:ext uri="{FF2B5EF4-FFF2-40B4-BE49-F238E27FC236}">
                <a16:creationId xmlns:a16="http://schemas.microsoft.com/office/drawing/2014/main" id="{8AEBEFE2-515F-4B18-8468-97D8C73098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0" name="Freeform 6">
              <a:extLst>
                <a:ext uri="{FF2B5EF4-FFF2-40B4-BE49-F238E27FC236}">
                  <a16:creationId xmlns:a16="http://schemas.microsoft.com/office/drawing/2014/main" id="{42A84A1C-64AD-4415-AC50-45FB65361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71" name="Freeform 7">
              <a:extLst>
                <a:ext uri="{FF2B5EF4-FFF2-40B4-BE49-F238E27FC236}">
                  <a16:creationId xmlns:a16="http://schemas.microsoft.com/office/drawing/2014/main" id="{B9CCB5DF-B7FE-4417-9B32-672497E3A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72" name="Freeform 8">
              <a:extLst>
                <a:ext uri="{FF2B5EF4-FFF2-40B4-BE49-F238E27FC236}">
                  <a16:creationId xmlns:a16="http://schemas.microsoft.com/office/drawing/2014/main" id="{3C6EE6E1-4DD7-4FB0-9428-1B0064584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73" name="Freeform 9">
              <a:extLst>
                <a:ext uri="{FF2B5EF4-FFF2-40B4-BE49-F238E27FC236}">
                  <a16:creationId xmlns:a16="http://schemas.microsoft.com/office/drawing/2014/main" id="{F19641FD-140C-4164-882A-1C36915F4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74" name="Freeform 10">
              <a:extLst>
                <a:ext uri="{FF2B5EF4-FFF2-40B4-BE49-F238E27FC236}">
                  <a16:creationId xmlns:a16="http://schemas.microsoft.com/office/drawing/2014/main" id="{1B022741-DE93-4568-9EA7-CFDF6A7B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75" name="Freeform 11">
              <a:extLst>
                <a:ext uri="{FF2B5EF4-FFF2-40B4-BE49-F238E27FC236}">
                  <a16:creationId xmlns:a16="http://schemas.microsoft.com/office/drawing/2014/main" id="{0366A110-6771-478C-915F-09E3FC17D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874620CE-4B8E-DF26-A8DC-21CE9A83AA0A}"/>
              </a:ext>
            </a:extLst>
          </p:cNvPr>
          <p:cNvSpPr txBox="1"/>
          <p:nvPr/>
        </p:nvSpPr>
        <p:spPr>
          <a:xfrm>
            <a:off x="1484311" y="1862919"/>
            <a:ext cx="5260123" cy="39282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25000" lnSpcReduction="20000"/>
          </a:bodyPr>
          <a:lstStyle/>
          <a:p>
            <a:pPr defTabSz="457200">
              <a:lnSpc>
                <a:spcPct val="90000"/>
              </a:lnSpc>
              <a:spcBef>
                <a:spcPct val="20000"/>
              </a:spcBef>
              <a:spcAft>
                <a:spcPts val="600"/>
              </a:spcAft>
              <a:buClr>
                <a:schemeClr val="accent1">
                  <a:lumMod val="75000"/>
                </a:schemeClr>
              </a:buClr>
              <a:buSzPct val="145000"/>
            </a:pPr>
            <a:r>
              <a:rPr lang="en-US" sz="11200" b="1">
                <a:latin typeface="Times New Roman" panose="02020603050405020304" pitchFamily="18" charset="0"/>
                <a:cs typeface="Times New Roman" panose="02020603050405020304" pitchFamily="18" charset="0"/>
              </a:rPr>
              <a:t>Predicting with new data</a:t>
            </a:r>
            <a:r>
              <a:rPr lang="en-US" sz="4500" b="1">
                <a:latin typeface="Times New Roman" panose="02020603050405020304" pitchFamily="18" charset="0"/>
                <a:cs typeface="Times New Roman" panose="02020603050405020304" pitchFamily="18" charset="0"/>
              </a:rPr>
              <a:t>:</a:t>
            </a:r>
          </a:p>
          <a:p>
            <a:pPr defTabSz="457200">
              <a:lnSpc>
                <a:spcPct val="90000"/>
              </a:lnSpc>
              <a:spcBef>
                <a:spcPct val="20000"/>
              </a:spcBef>
              <a:spcAft>
                <a:spcPts val="600"/>
              </a:spcAft>
              <a:buClr>
                <a:schemeClr val="accent1">
                  <a:lumMod val="75000"/>
                </a:schemeClr>
              </a:buClr>
              <a:buSzPct val="145000"/>
            </a:pPr>
            <a:endParaRPr lang="en-US" sz="2800">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pPr>
            <a:endParaRPr lang="en-US" sz="2800">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pPr>
            <a:endParaRPr lang="en-US" sz="2800">
              <a:latin typeface="Times New Roman" panose="02020603050405020304" pitchFamily="18" charset="0"/>
              <a:cs typeface="Times New Roman" panose="02020603050405020304" pitchFamily="18" charset="0"/>
            </a:endParaRPr>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8000">
                <a:latin typeface="Times New Roman" panose="02020603050405020304" pitchFamily="18" charset="0"/>
                <a:cs typeface="Times New Roman" panose="02020603050405020304" pitchFamily="18" charset="0"/>
              </a:rPr>
              <a:t>Using the model to predict tip amounts in test data.</a:t>
            </a:r>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8000">
                <a:latin typeface="Times New Roman" panose="02020603050405020304" pitchFamily="18" charset="0"/>
                <a:cs typeface="Times New Roman" panose="02020603050405020304" pitchFamily="18" charset="0"/>
              </a:rPr>
              <a:t>Here is the 20% actual test data set that we have considered </a:t>
            </a:r>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8000">
                <a:latin typeface="Times New Roman" panose="02020603050405020304" pitchFamily="18" charset="0"/>
                <a:cs typeface="Times New Roman" panose="02020603050405020304" pitchFamily="18" charset="0"/>
              </a:rPr>
              <a:t>Here we have taken the values from the test data set as payment type:1.0, fare_amount: 10, and predicted tip_amount as 2.58$. The actual value for this row values in the test data is 2.66$</a:t>
            </a:r>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8000">
              <a:latin typeface="Times New Roman" panose="02020603050405020304" pitchFamily="18" charset="0"/>
              <a:cs typeface="Times New Roman" panose="02020603050405020304" pitchFamily="18" charset="0"/>
            </a:endParaRPr>
          </a:p>
          <a:p>
            <a:pPr algn="just" defTabSz="457200">
              <a:lnSpc>
                <a:spcPct val="90000"/>
              </a:lnSpc>
              <a:spcBef>
                <a:spcPct val="20000"/>
              </a:spcBef>
              <a:spcAft>
                <a:spcPts val="600"/>
              </a:spcAft>
              <a:buClr>
                <a:schemeClr val="accent1">
                  <a:lumMod val="75000"/>
                </a:schemeClr>
              </a:buClr>
              <a:buSzPct val="145000"/>
            </a:pPr>
            <a:endParaRPr lang="en-US" sz="8000">
              <a:latin typeface="Times New Roman" panose="02020603050405020304" pitchFamily="18" charset="0"/>
              <a:cs typeface="Times New Roman" panose="02020603050405020304" pitchFamily="18" charset="0"/>
            </a:endParaRPr>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8000">
              <a:latin typeface="Times New Roman" panose="02020603050405020304" pitchFamily="18" charset="0"/>
              <a:cs typeface="Times New Roman" panose="02020603050405020304" pitchFamily="18" charset="0"/>
            </a:endParaRPr>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8000">
              <a:latin typeface="Times New Roman" panose="02020603050405020304" pitchFamily="18" charset="0"/>
              <a:cs typeface="Times New Roman" panose="02020603050405020304" pitchFamily="18" charset="0"/>
            </a:endParaRPr>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8000">
              <a:latin typeface="Times New Roman" panose="02020603050405020304" pitchFamily="18" charset="0"/>
              <a:cs typeface="Times New Roman" panose="02020603050405020304" pitchFamily="18" charset="0"/>
            </a:endParaRPr>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endParaRPr lang="en-US" sz="8000">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buFont typeface="Arial"/>
              <a:buChar char="•"/>
            </a:pPr>
            <a:endParaRPr lang="en-US"/>
          </a:p>
          <a:p>
            <a:pPr defTabSz="457200">
              <a:lnSpc>
                <a:spcPct val="90000"/>
              </a:lnSpc>
              <a:spcBef>
                <a:spcPct val="20000"/>
              </a:spcBef>
              <a:spcAft>
                <a:spcPts val="600"/>
              </a:spcAft>
              <a:buClr>
                <a:schemeClr val="accent1">
                  <a:lumMod val="75000"/>
                </a:schemeClr>
              </a:buClr>
              <a:buSzPct val="145000"/>
              <a:buFont typeface="Arial"/>
              <a:buChar char="•"/>
            </a:pPr>
            <a:endParaRPr lang="en-US"/>
          </a:p>
          <a:p>
            <a:pPr defTabSz="457200">
              <a:lnSpc>
                <a:spcPct val="90000"/>
              </a:lnSpc>
              <a:spcBef>
                <a:spcPct val="20000"/>
              </a:spcBef>
              <a:spcAft>
                <a:spcPts val="600"/>
              </a:spcAft>
              <a:buClr>
                <a:schemeClr val="accent1">
                  <a:lumMod val="75000"/>
                </a:schemeClr>
              </a:buClr>
              <a:buSzPct val="145000"/>
              <a:buFont typeface="Arial"/>
              <a:buChar char="•"/>
            </a:pPr>
            <a:endParaRPr lang="en-US"/>
          </a:p>
          <a:p>
            <a:pPr defTabSz="457200">
              <a:lnSpc>
                <a:spcPct val="90000"/>
              </a:lnSpc>
              <a:spcBef>
                <a:spcPct val="20000"/>
              </a:spcBef>
              <a:spcAft>
                <a:spcPts val="600"/>
              </a:spcAft>
              <a:buClr>
                <a:schemeClr val="accent1">
                  <a:lumMod val="75000"/>
                </a:schemeClr>
              </a:buClr>
              <a:buSzPct val="145000"/>
              <a:buFont typeface="Arial"/>
              <a:buChar char="•"/>
            </a:pPr>
            <a:endParaRPr lang="en-US"/>
          </a:p>
        </p:txBody>
      </p:sp>
      <p:pic>
        <p:nvPicPr>
          <p:cNvPr id="6" name="Picture 5">
            <a:extLst>
              <a:ext uri="{FF2B5EF4-FFF2-40B4-BE49-F238E27FC236}">
                <a16:creationId xmlns:a16="http://schemas.microsoft.com/office/drawing/2014/main" id="{AE7F543F-F772-B131-8350-7E4BCC1647F4}"/>
              </a:ext>
            </a:extLst>
          </p:cNvPr>
          <p:cNvPicPr>
            <a:picLocks noChangeAspect="1"/>
          </p:cNvPicPr>
          <p:nvPr/>
        </p:nvPicPr>
        <p:blipFill>
          <a:blip r:embed="rId2"/>
          <a:stretch>
            <a:fillRect/>
          </a:stretch>
        </p:blipFill>
        <p:spPr>
          <a:xfrm>
            <a:off x="6960333" y="153193"/>
            <a:ext cx="4956168" cy="3419451"/>
          </a:xfrm>
          <a:prstGeom prst="rect">
            <a:avLst/>
          </a:prstGeom>
        </p:spPr>
      </p:pic>
      <p:pic>
        <p:nvPicPr>
          <p:cNvPr id="10" name="Picture 9">
            <a:extLst>
              <a:ext uri="{FF2B5EF4-FFF2-40B4-BE49-F238E27FC236}">
                <a16:creationId xmlns:a16="http://schemas.microsoft.com/office/drawing/2014/main" id="{E665AF4A-C27A-24E6-9D0D-D479AC1FB9C3}"/>
              </a:ext>
            </a:extLst>
          </p:cNvPr>
          <p:cNvPicPr>
            <a:picLocks noChangeAspect="1"/>
          </p:cNvPicPr>
          <p:nvPr/>
        </p:nvPicPr>
        <p:blipFill>
          <a:blip r:embed="rId3"/>
          <a:stretch>
            <a:fillRect/>
          </a:stretch>
        </p:blipFill>
        <p:spPr>
          <a:xfrm>
            <a:off x="7186411" y="3827059"/>
            <a:ext cx="3138120" cy="2620584"/>
          </a:xfrm>
          <a:prstGeom prst="rect">
            <a:avLst/>
          </a:prstGeom>
        </p:spPr>
      </p:pic>
    </p:spTree>
    <p:extLst>
      <p:ext uri="{BB962C8B-B14F-4D97-AF65-F5344CB8AC3E}">
        <p14:creationId val="1308523988"/>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rotWithShape="1">
          <a:blip r:embed="rId3">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xfrm>
      </p:grpSpPr>
      <p:grpSp>
        <p:nvGrpSpPr>
          <p:cNvPr id="33" name="Group 32">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4"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35"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36"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37"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38"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39"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grpSp>
        <p:nvGrpSpPr>
          <p:cNvPr id="41" name="Group 40">
            <a:extLst>
              <a:ext uri="{FF2B5EF4-FFF2-40B4-BE49-F238E27FC236}">
                <a16:creationId xmlns:a16="http://schemas.microsoft.com/office/drawing/2014/main" id="{DF8D5C46-63E5-40C5-A208-4B2189FA1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2" name="Freeform 6">
              <a:extLst>
                <a:ext uri="{FF2B5EF4-FFF2-40B4-BE49-F238E27FC236}">
                  <a16:creationId xmlns:a16="http://schemas.microsoft.com/office/drawing/2014/main" id="{4A42B4ED-376E-46C3-8BB2-EAFC660D1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43" name="Freeform 7">
              <a:extLst>
                <a:ext uri="{FF2B5EF4-FFF2-40B4-BE49-F238E27FC236}">
                  <a16:creationId xmlns:a16="http://schemas.microsoft.com/office/drawing/2014/main" id="{94E0795D-42C3-4DFD-AEB0-286A1CF14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44" name="Freeform 8">
              <a:extLst>
                <a:ext uri="{FF2B5EF4-FFF2-40B4-BE49-F238E27FC236}">
                  <a16:creationId xmlns:a16="http://schemas.microsoft.com/office/drawing/2014/main" id="{A2ACED1B-99D0-4C14-B63B-963889DCD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45" name="Freeform 9">
              <a:extLst>
                <a:ext uri="{FF2B5EF4-FFF2-40B4-BE49-F238E27FC236}">
                  <a16:creationId xmlns:a16="http://schemas.microsoft.com/office/drawing/2014/main" id="{5C5D324F-33A3-4C66-BFE5-1742CA4E5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46" name="Freeform 10">
              <a:extLst>
                <a:ext uri="{FF2B5EF4-FFF2-40B4-BE49-F238E27FC236}">
                  <a16:creationId xmlns:a16="http://schemas.microsoft.com/office/drawing/2014/main" id="{EC572FC8-A465-4BA3-BA4D-2EC538C0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47" name="Freeform 11">
              <a:extLst>
                <a:ext uri="{FF2B5EF4-FFF2-40B4-BE49-F238E27FC236}">
                  <a16:creationId xmlns:a16="http://schemas.microsoft.com/office/drawing/2014/main" id="{66CC2B15-8E3B-4CFF-99E4-5B4E4D8CF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0282A3A1-7204-9115-3B6A-2E67CB2533BB}"/>
              </a:ext>
            </a:extLst>
          </p:cNvPr>
          <p:cNvSpPr txBox="1"/>
          <p:nvPr/>
        </p:nvSpPr>
        <p:spPr>
          <a:xfrm>
            <a:off x="1366218" y="693999"/>
            <a:ext cx="4356720" cy="53625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lnSpc>
                <a:spcPct val="90000"/>
              </a:lnSpc>
              <a:spcBef>
                <a:spcPct val="20000"/>
              </a:spcBef>
              <a:spcAft>
                <a:spcPts val="600"/>
              </a:spcAft>
              <a:buClr>
                <a:schemeClr val="accent1">
                  <a:lumMod val="75000"/>
                </a:schemeClr>
              </a:buClr>
              <a:buSzPct val="145000"/>
            </a:pPr>
            <a:r>
              <a:rPr lang="en-US" sz="2800" b="1">
                <a:latin typeface="Times New Roman" panose="02020603050405020304" pitchFamily="18" charset="0"/>
                <a:cs typeface="Times New Roman" panose="02020603050405020304" pitchFamily="18" charset="0"/>
              </a:rPr>
              <a:t> Results of initial    modeling: </a:t>
            </a:r>
          </a:p>
          <a:p>
            <a:pPr defTabSz="457200">
              <a:lnSpc>
                <a:spcPct val="90000"/>
              </a:lnSpc>
              <a:spcBef>
                <a:spcPct val="20000"/>
              </a:spcBef>
              <a:spcAft>
                <a:spcPts val="600"/>
              </a:spcAft>
              <a:buClr>
                <a:schemeClr val="accent1">
                  <a:lumMod val="75000"/>
                </a:schemeClr>
              </a:buClr>
              <a:buSzPct val="145000"/>
              <a:buFont typeface="Arial"/>
              <a:buChar char="•"/>
            </a:pPr>
            <a:endParaRPr lang="en-US" sz="1100"/>
          </a:p>
          <a:p>
            <a:pPr defTabSz="457200">
              <a:lnSpc>
                <a:spcPct val="90000"/>
              </a:lnSpc>
              <a:spcBef>
                <a:spcPct val="20000"/>
              </a:spcBef>
              <a:spcAft>
                <a:spcPts val="600"/>
              </a:spcAft>
              <a:buClr>
                <a:schemeClr val="accent1">
                  <a:lumMod val="75000"/>
                </a:schemeClr>
              </a:buClr>
              <a:buSzPct val="145000"/>
            </a:pPr>
            <a:endParaRPr lang="en-US"/>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Overall, while the initial modeling effort provided valuable insights into the relationship between independent variables and tip amounts, there is potential for improvement to achieve more accurate predictions. </a:t>
            </a:r>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Further iterations of modeling and analysis may lead to a comprehensive understanding of tipping behavior in taxi rides and improve the model's predictive performance</a:t>
            </a:r>
          </a:p>
          <a:p>
            <a:pPr defTabSz="457200">
              <a:lnSpc>
                <a:spcPct val="90000"/>
              </a:lnSpc>
              <a:spcBef>
                <a:spcPct val="20000"/>
              </a:spcBef>
              <a:spcAft>
                <a:spcPts val="600"/>
              </a:spcAft>
              <a:buClr>
                <a:schemeClr val="accent1">
                  <a:lumMod val="75000"/>
                </a:schemeClr>
              </a:buClr>
              <a:buSzPct val="145000"/>
              <a:buFont typeface="Arial"/>
              <a:buChar char="•"/>
            </a:pPr>
            <a:endParaRPr lang="en-US" sz="1100"/>
          </a:p>
        </p:txBody>
      </p:sp>
      <p:sp>
        <p:nvSpPr>
          <p:cNvPr id="49" name="Rounded Rectangle 16">
            <a:extLst>
              <a:ext uri="{FF2B5EF4-FFF2-40B4-BE49-F238E27FC236}">
                <a16:creationId xmlns:a16="http://schemas.microsoft.com/office/drawing/2014/main" id="{63A60C88-7443-4827-9241-5019758CB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computer code&#10;&#10;Description automatically generated">
            <a:extLst>
              <a:ext uri="{FF2B5EF4-FFF2-40B4-BE49-F238E27FC236}">
                <a16:creationId xmlns:a16="http://schemas.microsoft.com/office/drawing/2014/main" id="{775E59C8-4E57-C98A-CDEC-CBB31DE5599A}"/>
              </a:ext>
            </a:extLst>
          </p:cNvPr>
          <p:cNvPicPr>
            <a:picLocks noChangeAspect="1"/>
          </p:cNvPicPr>
          <p:nvPr/>
        </p:nvPicPr>
        <p:blipFill>
          <a:blip r:embed="rId2"/>
          <a:stretch>
            <a:fillRect/>
          </a:stretch>
        </p:blipFill>
        <p:spPr>
          <a:xfrm>
            <a:off x="6263462" y="2043855"/>
            <a:ext cx="5072097" cy="2662850"/>
          </a:xfrm>
          <a:prstGeom prst="rect">
            <a:avLst/>
          </a:prstGeom>
        </p:spPr>
      </p:pic>
    </p:spTree>
    <p:extLst>
      <p:ext uri="{BB962C8B-B14F-4D97-AF65-F5344CB8AC3E}">
        <p14:creationId val="3192512198"/>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rotWithShape="1">
          <a:blip r:embed="rId3">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xfrm>
      </p:grpSpPr>
      <p:grpSp>
        <p:nvGrpSpPr>
          <p:cNvPr id="77" name="Group 76">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8"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79"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80"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81"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82"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83"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F8700327-BD8A-91F4-36D2-9B72C1F9B359}"/>
              </a:ext>
            </a:extLst>
          </p:cNvPr>
          <p:cNvSpPr txBox="1"/>
          <p:nvPr/>
        </p:nvSpPr>
        <p:spPr>
          <a:xfrm>
            <a:off x="1363996" y="-921224"/>
            <a:ext cx="10801712" cy="790756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defTabSz="457200">
              <a:lnSpc>
                <a:spcPct val="90000"/>
              </a:lnSpc>
              <a:spcBef>
                <a:spcPct val="20000"/>
              </a:spcBef>
              <a:spcAft>
                <a:spcPts val="600"/>
              </a:spcAft>
              <a:buClr>
                <a:schemeClr val="accent1">
                  <a:lumMod val="75000"/>
                </a:schemeClr>
              </a:buClr>
              <a:buSzPct val="145000"/>
            </a:pPr>
            <a:endParaRPr lang="en-US" sz="2800" b="1">
              <a:latin typeface="Times New Roman" panose="02020603050405020304" pitchFamily="18" charset="0"/>
              <a:cs typeface="Times New Roman" panose="02020603050405020304" pitchFamily="18" charset="0"/>
            </a:endParaRPr>
          </a:p>
          <a:p>
            <a:pPr algn="just" defTabSz="457200">
              <a:lnSpc>
                <a:spcPct val="90000"/>
              </a:lnSpc>
              <a:spcBef>
                <a:spcPct val="20000"/>
              </a:spcBef>
              <a:spcAft>
                <a:spcPts val="600"/>
              </a:spcAft>
              <a:buClr>
                <a:schemeClr val="accent1">
                  <a:lumMod val="75000"/>
                </a:schemeClr>
              </a:buClr>
              <a:buSzPct val="145000"/>
            </a:pPr>
            <a:endParaRPr lang="en-US" sz="2800" b="1">
              <a:latin typeface="Times New Roman" panose="02020603050405020304" pitchFamily="18" charset="0"/>
              <a:cs typeface="Times New Roman" panose="02020603050405020304" pitchFamily="18" charset="0"/>
            </a:endParaRPr>
          </a:p>
          <a:p>
            <a:pPr algn="just" defTabSz="457200">
              <a:lnSpc>
                <a:spcPct val="90000"/>
              </a:lnSpc>
              <a:spcBef>
                <a:spcPct val="20000"/>
              </a:spcBef>
              <a:spcAft>
                <a:spcPts val="600"/>
              </a:spcAft>
              <a:buClr>
                <a:schemeClr val="accent1">
                  <a:lumMod val="75000"/>
                </a:schemeClr>
              </a:buClr>
              <a:buSzPct val="145000"/>
            </a:pPr>
            <a:r>
              <a:rPr lang="en-US" sz="2800" b="1">
                <a:latin typeface="Times New Roman" panose="02020603050405020304" pitchFamily="18" charset="0"/>
                <a:cs typeface="Times New Roman" panose="02020603050405020304" pitchFamily="18" charset="0"/>
              </a:rPr>
              <a:t>Final Modeling:</a:t>
            </a:r>
          </a:p>
          <a:p>
            <a:pPr algn="just" defTabSz="457200">
              <a:lnSpc>
                <a:spcPct val="90000"/>
              </a:lnSpc>
              <a:spcBef>
                <a:spcPct val="20000"/>
              </a:spcBef>
              <a:spcAft>
                <a:spcPts val="600"/>
              </a:spcAft>
              <a:buClr>
                <a:schemeClr val="accent1">
                  <a:lumMod val="75000"/>
                </a:schemeClr>
              </a:buClr>
              <a:buSzPct val="145000"/>
            </a:pPr>
            <a:r>
              <a:rPr lang="en-US" sz="2000">
                <a:latin typeface="Times New Roman" panose="02020603050405020304" pitchFamily="18" charset="0"/>
                <a:cs typeface="Times New Roman" panose="02020603050405020304" pitchFamily="18" charset="0"/>
              </a:rPr>
              <a:t>Random Forest model has been used to predict the tip_amount based on the predictors fare_amount and payment_type. </a:t>
            </a:r>
          </a:p>
          <a:p>
            <a:pPr algn="just" defTabSz="457200">
              <a:lnSpc>
                <a:spcPct val="90000"/>
              </a:lnSpc>
              <a:spcBef>
                <a:spcPct val="20000"/>
              </a:spcBef>
              <a:spcAft>
                <a:spcPts val="600"/>
              </a:spcAft>
              <a:buClr>
                <a:schemeClr val="accent1">
                  <a:lumMod val="75000"/>
                </a:schemeClr>
              </a:buClr>
              <a:buSzPct val="145000"/>
            </a:pPr>
            <a:endParaRPr lang="en-US" sz="2000">
              <a:latin typeface="Times New Roman" panose="02020603050405020304" pitchFamily="18" charset="0"/>
              <a:cs typeface="Times New Roman" panose="02020603050405020304" pitchFamily="18" charset="0"/>
            </a:endParaRPr>
          </a:p>
          <a:p>
            <a:pPr algn="just" defTabSz="457200">
              <a:lnSpc>
                <a:spcPct val="90000"/>
              </a:lnSpc>
              <a:spcBef>
                <a:spcPct val="20000"/>
              </a:spcBef>
              <a:spcAft>
                <a:spcPts val="600"/>
              </a:spcAft>
              <a:buClr>
                <a:srgbClr val="1287C3"/>
              </a:buClr>
              <a:buSzPct val="145000"/>
              <a:buFont typeface="Arial"/>
              <a:buChar char="•"/>
            </a:pPr>
            <a:endParaRPr lang="en-US" sz="1500">
              <a:latin typeface="Times New Roman" panose="02020603050405020304" pitchFamily="18" charset="0"/>
              <a:cs typeface="Times New Roman" panose="02020603050405020304" pitchFamily="18" charset="0"/>
            </a:endParaRPr>
          </a:p>
          <a:p>
            <a:pPr algn="just" defTabSz="457200">
              <a:lnSpc>
                <a:spcPct val="90000"/>
              </a:lnSpc>
              <a:spcBef>
                <a:spcPct val="20000"/>
              </a:spcBef>
              <a:spcAft>
                <a:spcPts val="600"/>
              </a:spcAft>
              <a:buClr>
                <a:srgbClr val="1287C3"/>
              </a:buClr>
              <a:buSzPct val="145000"/>
            </a:pPr>
            <a:endParaRPr lang="en-US" sz="1500">
              <a:latin typeface="Times New Roman" panose="02020603050405020304" pitchFamily="18" charset="0"/>
              <a:cs typeface="Times New Roman" panose="02020603050405020304" pitchFamily="18" charset="0"/>
            </a:endParaRPr>
          </a:p>
          <a:p>
            <a:pPr algn="just" defTabSz="457200">
              <a:lnSpc>
                <a:spcPct val="90000"/>
              </a:lnSpc>
              <a:spcBef>
                <a:spcPct val="20000"/>
              </a:spcBef>
              <a:spcAft>
                <a:spcPts val="600"/>
              </a:spcAft>
              <a:buClr>
                <a:srgbClr val="1287C3"/>
              </a:buClr>
              <a:buSzPct val="145000"/>
              <a:buFont typeface="Arial"/>
              <a:buChar char="•"/>
            </a:pPr>
            <a:endParaRPr lang="en-US" sz="1500">
              <a:latin typeface="Times New Roman" panose="02020603050405020304" pitchFamily="18" charset="0"/>
              <a:cs typeface="Times New Roman" panose="02020603050405020304" pitchFamily="18" charset="0"/>
            </a:endParaRPr>
          </a:p>
          <a:p>
            <a:pPr algn="just" defTabSz="457200">
              <a:lnSpc>
                <a:spcPct val="90000"/>
              </a:lnSpc>
              <a:spcBef>
                <a:spcPct val="20000"/>
              </a:spcBef>
              <a:spcAft>
                <a:spcPts val="600"/>
              </a:spcAft>
              <a:buClr>
                <a:srgbClr val="1287C3"/>
              </a:buClr>
              <a:buSzPct val="145000"/>
              <a:buFont typeface="Arial"/>
              <a:buChar char="•"/>
            </a:pPr>
            <a:endParaRPr lang="en-US" sz="1500">
              <a:latin typeface="Times New Roman" panose="02020603050405020304" pitchFamily="18" charset="0"/>
              <a:cs typeface="Times New Roman" panose="02020603050405020304" pitchFamily="18" charset="0"/>
            </a:endParaRPr>
          </a:p>
          <a:p>
            <a:pPr algn="just" defTabSz="457200">
              <a:lnSpc>
                <a:spcPct val="90000"/>
              </a:lnSpc>
              <a:spcBef>
                <a:spcPct val="20000"/>
              </a:spcBef>
              <a:spcAft>
                <a:spcPts val="600"/>
              </a:spcAft>
              <a:buClr>
                <a:srgbClr val="1287C3"/>
              </a:buClr>
              <a:buSzPct val="145000"/>
              <a:buFont typeface="Arial"/>
              <a:buChar char="•"/>
            </a:pPr>
            <a:endParaRPr lang="en-US" sz="1500">
              <a:latin typeface="Times New Roman" panose="02020603050405020304" pitchFamily="18" charset="0"/>
              <a:cs typeface="Times New Roman" panose="02020603050405020304" pitchFamily="18" charset="0"/>
            </a:endParaRPr>
          </a:p>
          <a:p>
            <a:pPr algn="just" defTabSz="457200">
              <a:lnSpc>
                <a:spcPct val="90000"/>
              </a:lnSpc>
              <a:spcBef>
                <a:spcPct val="20000"/>
              </a:spcBef>
              <a:spcAft>
                <a:spcPts val="600"/>
              </a:spcAft>
              <a:buClr>
                <a:srgbClr val="1287C3"/>
              </a:buClr>
              <a:buSzPct val="145000"/>
              <a:buFont typeface="Arial"/>
              <a:buChar char="•"/>
            </a:pPr>
            <a:endParaRPr lang="en-US" sz="1500">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pPr>
            <a:endParaRPr lang="en-US" sz="2000">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pPr>
            <a:r>
              <a:rPr lang="en-US" sz="2000">
                <a:latin typeface="Times New Roman" panose="02020603050405020304" pitchFamily="18" charset="0"/>
                <a:cs typeface="Times New Roman" panose="02020603050405020304" pitchFamily="18" charset="0"/>
              </a:rPr>
              <a:t>Mean Absolute Error (MAE): 0.7489314102756794</a:t>
            </a:r>
          </a:p>
          <a:p>
            <a:pPr defTabSz="457200">
              <a:lnSpc>
                <a:spcPct val="90000"/>
              </a:lnSpc>
              <a:spcBef>
                <a:spcPct val="20000"/>
              </a:spcBef>
              <a:spcAft>
                <a:spcPts val="600"/>
              </a:spcAft>
              <a:buClr>
                <a:schemeClr val="accent1">
                  <a:lumMod val="75000"/>
                </a:schemeClr>
              </a:buClr>
              <a:buSzPct val="145000"/>
            </a:pPr>
            <a:r>
              <a:rPr lang="en-US" sz="2000">
                <a:latin typeface="Times New Roman" panose="02020603050405020304" pitchFamily="18" charset="0"/>
                <a:cs typeface="Times New Roman" panose="02020603050405020304" pitchFamily="18" charset="0"/>
              </a:rPr>
              <a:t>Mean Squared Error (MSE): 3.4001489718891986</a:t>
            </a:r>
          </a:p>
          <a:p>
            <a:pPr defTabSz="457200">
              <a:lnSpc>
                <a:spcPct val="90000"/>
              </a:lnSpc>
              <a:spcBef>
                <a:spcPct val="20000"/>
              </a:spcBef>
              <a:spcAft>
                <a:spcPts val="600"/>
              </a:spcAft>
              <a:buClr>
                <a:schemeClr val="accent1">
                  <a:lumMod val="75000"/>
                </a:schemeClr>
              </a:buClr>
              <a:buSzPct val="145000"/>
            </a:pPr>
            <a:r>
              <a:rPr lang="en-US" sz="2000">
                <a:latin typeface="Times New Roman" panose="02020603050405020304" pitchFamily="18" charset="0"/>
                <a:cs typeface="Times New Roman" panose="02020603050405020304" pitchFamily="18" charset="0"/>
              </a:rPr>
              <a:t>R-squared score: 0.6667685903542941</a:t>
            </a:r>
          </a:p>
          <a:p>
            <a:pPr defTabSz="457200">
              <a:lnSpc>
                <a:spcPct val="90000"/>
              </a:lnSpc>
              <a:spcBef>
                <a:spcPct val="20000"/>
              </a:spcBef>
              <a:spcAft>
                <a:spcPts val="600"/>
              </a:spcAft>
              <a:buClr>
                <a:schemeClr val="accent1">
                  <a:lumMod val="75000"/>
                </a:schemeClr>
              </a:buClr>
              <a:buSzPct val="145000"/>
            </a:pPr>
            <a:endParaRPr lang="en-US" sz="2000">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buFont typeface="Arial"/>
              <a:buChar char="•"/>
            </a:pPr>
            <a:endParaRPr lang="en-US" sz="1500"/>
          </a:p>
        </p:txBody>
      </p:sp>
      <p:pic>
        <p:nvPicPr>
          <p:cNvPr id="7" name="Picture 6">
            <a:extLst>
              <a:ext uri="{FF2B5EF4-FFF2-40B4-BE49-F238E27FC236}">
                <a16:creationId xmlns:a16="http://schemas.microsoft.com/office/drawing/2014/main" id="{E528BEF9-BA8E-2E25-3299-872BBBE44D71}"/>
              </a:ext>
            </a:extLst>
          </p:cNvPr>
          <p:cNvPicPr>
            <a:picLocks noChangeAspect="1"/>
          </p:cNvPicPr>
          <p:nvPr/>
        </p:nvPicPr>
        <p:blipFill>
          <a:blip r:embed="rId2"/>
          <a:stretch>
            <a:fillRect/>
          </a:stretch>
        </p:blipFill>
        <p:spPr>
          <a:xfrm>
            <a:off x="3332229" y="1644968"/>
            <a:ext cx="5527542" cy="2869617"/>
          </a:xfrm>
          <a:prstGeom prst="rect">
            <a:avLst/>
          </a:prstGeom>
        </p:spPr>
      </p:pic>
    </p:spTree>
    <p:extLst>
      <p:ext uri="{BB962C8B-B14F-4D97-AF65-F5344CB8AC3E}">
        <p14:creationId val="3436758516"/>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a:extLst>
              <a:ext uri="{FF2B5EF4-FFF2-40B4-BE49-F238E27FC236}">
                <a16:creationId xmlns:a16="http://schemas.microsoft.com/office/drawing/2014/main" id="{FFEC9E73-E6D0-BD9F-4217-AE1C4BA51403}"/>
              </a:ext>
            </a:extLst>
          </p:cNvPr>
          <p:cNvSpPr txBox="1"/>
          <p:nvPr/>
        </p:nvSpPr>
        <p:spPr>
          <a:xfrm>
            <a:off x="1890214" y="116006"/>
            <a:ext cx="4872251" cy="686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b="1">
                <a:latin typeface="Times New Roman" panose="02020603050405020304" pitchFamily="18" charset="0"/>
                <a:ea typeface="+mn-lt"/>
                <a:cs typeface="Times New Roman" panose="02020603050405020304" pitchFamily="18" charset="0"/>
              </a:rPr>
              <a:t>Checking Model Quality</a:t>
            </a:r>
          </a:p>
          <a:p>
            <a:pPr algn="just"/>
            <a:endParaRPr lang="en-US" sz="2800" b="1">
              <a:latin typeface="Times New Roman" panose="02020603050405020304" pitchFamily="18" charset="0"/>
              <a:cs typeface="Times New Roman" panose="02020603050405020304" pitchFamily="18" charset="0"/>
            </a:endParaRPr>
          </a:p>
          <a:p>
            <a:pPr algn="just"/>
            <a:r>
              <a:rPr lang="en-US" sz="2000" b="1">
                <a:latin typeface="Times New Roman" panose="02020603050405020304" pitchFamily="18" charset="0"/>
                <a:ea typeface="+mn-lt"/>
                <a:cs typeface="Times New Roman" panose="02020603050405020304" pitchFamily="18" charset="0"/>
              </a:rPr>
              <a:t>Cross Validation: </a:t>
            </a:r>
            <a:endParaRPr lang="en-US" sz="2000" b="1">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ea typeface="+mn-lt"/>
              <a:cs typeface="Times New Roman" panose="02020603050405020304" pitchFamily="18" charset="0"/>
            </a:endParaRPr>
          </a:p>
          <a:p>
            <a:pPr algn="just"/>
            <a:r>
              <a:rPr lang="en-US">
                <a:latin typeface="Times New Roman" panose="02020603050405020304" pitchFamily="18" charset="0"/>
                <a:ea typeface="+mn-lt"/>
                <a:cs typeface="Times New Roman" panose="02020603050405020304" pitchFamily="18" charset="0"/>
              </a:rPr>
              <a:t>10-fold Cross-validation is used here to evaluate the performance of a Random Forest regression model. Instead of just splitting the data into training and testing sets once, it splits the data into 10 different subsets, or folds. Then, it trains the model on 9 folds and evaluates it on the remaining fold, repeating this process 10 times, each time with a different fold held out for testing.</a:t>
            </a:r>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ea typeface="+mn-lt"/>
              <a:cs typeface="Times New Roman" panose="02020603050405020304" pitchFamily="18" charset="0"/>
            </a:endParaRPr>
          </a:p>
          <a:p>
            <a:pPr algn="just"/>
            <a:r>
              <a:rPr lang="en-US" sz="2000" b="1">
                <a:latin typeface="Times New Roman" panose="02020603050405020304" pitchFamily="18" charset="0"/>
                <a:ea typeface="+mn-lt"/>
                <a:cs typeface="Times New Roman" panose="02020603050405020304" pitchFamily="18" charset="0"/>
              </a:rPr>
              <a:t>Metrics:</a:t>
            </a:r>
            <a:endParaRPr lang="en-US" sz="2000" b="1">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ea typeface="+mn-lt"/>
                <a:cs typeface="Times New Roman" panose="02020603050405020304" pitchFamily="18" charset="0"/>
              </a:rPr>
              <a:t>Overall, the resultant values of MAE: 0.7533, MSE:3.7535 and R-squared value: 0.644 after performing 10-fold cross-validation are similar to the random forest model performed one fold suggesting that the model performance is good and we can predict tip amounts based on the predictors behavior</a:t>
            </a:r>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endParaRPr lang="en-US"/>
          </a:p>
        </p:txBody>
      </p:sp>
      <p:pic>
        <p:nvPicPr>
          <p:cNvPr id="3" name="Picture 2" descr="A screenshot of a computer program&#10;&#10;Description automatically generated">
            <a:extLst>
              <a:ext uri="{FF2B5EF4-FFF2-40B4-BE49-F238E27FC236}">
                <a16:creationId xmlns:a16="http://schemas.microsoft.com/office/drawing/2014/main" id="{6AC1B381-10AB-8F6E-FD38-698AE743A272}"/>
              </a:ext>
            </a:extLst>
          </p:cNvPr>
          <p:cNvPicPr>
            <a:picLocks noChangeAspect="1"/>
          </p:cNvPicPr>
          <p:nvPr/>
        </p:nvPicPr>
        <p:blipFill>
          <a:blip r:embed="rId2"/>
          <a:stretch>
            <a:fillRect/>
          </a:stretch>
        </p:blipFill>
        <p:spPr>
          <a:xfrm>
            <a:off x="6762465" y="1148221"/>
            <a:ext cx="5448377" cy="4267200"/>
          </a:xfrm>
          <a:prstGeom prst="rect">
            <a:avLst/>
          </a:prstGeom>
        </p:spPr>
      </p:pic>
    </p:spTree>
    <p:extLst>
      <p:ext uri="{BB962C8B-B14F-4D97-AF65-F5344CB8AC3E}">
        <p14:creationId val="1908705307"/>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a:extLst>
              <a:ext uri="{FF2B5EF4-FFF2-40B4-BE49-F238E27FC236}">
                <a16:creationId xmlns:a16="http://schemas.microsoft.com/office/drawing/2014/main" id="{68BF441E-EAAA-95B9-584A-504EE788B410}"/>
              </a:ext>
            </a:extLst>
          </p:cNvPr>
          <p:cNvSpPr txBox="1"/>
          <p:nvPr/>
        </p:nvSpPr>
        <p:spPr>
          <a:xfrm>
            <a:off x="1475873" y="930442"/>
            <a:ext cx="10186736"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panose="02020603050405020304" pitchFamily="18" charset="0"/>
                <a:ea typeface="+mn-lt"/>
                <a:cs typeface="Times New Roman" panose="02020603050405020304" pitchFamily="18" charset="0"/>
              </a:rPr>
              <a:t>Performance Evaluations</a:t>
            </a:r>
            <a:endParaRPr lang="en-US" sz="2800" b="1">
              <a:latin typeface="Times New Roman" panose="02020603050405020304" pitchFamily="18" charset="0"/>
              <a:cs typeface="Times New Roman" panose="02020603050405020304" pitchFamily="18" charset="0"/>
            </a:endParaRPr>
          </a:p>
          <a:p>
            <a:endParaRPr lang="en-US" b="1">
              <a:latin typeface="Times New Roman" panose="02020603050405020304" pitchFamily="18" charset="0"/>
              <a:ea typeface="+mn-lt"/>
              <a:cs typeface="Times New Roman" panose="02020603050405020304" pitchFamily="18" charset="0"/>
            </a:endParaRPr>
          </a:p>
          <a:p>
            <a:endParaRPr lang="en-US" b="1">
              <a:latin typeface="Times New Roman" panose="02020603050405020304" pitchFamily="18" charset="0"/>
              <a:ea typeface="+mn-lt"/>
              <a:cs typeface="Times New Roman" panose="02020603050405020304" pitchFamily="18" charset="0"/>
            </a:endParaRPr>
          </a:p>
          <a:p>
            <a:r>
              <a:rPr lang="en-US" b="1">
                <a:latin typeface="Times New Roman" panose="02020603050405020304" pitchFamily="18" charset="0"/>
                <a:ea typeface="+mn-lt"/>
                <a:cs typeface="Times New Roman" panose="02020603050405020304" pitchFamily="18" charset="0"/>
              </a:rPr>
              <a:t>Future Improvements</a:t>
            </a:r>
            <a:endParaRPr lang="en-US" b="1">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ea typeface="+mn-lt"/>
              <a:cs typeface="Times New Roman" panose="02020603050405020304" pitchFamily="18" charset="0"/>
            </a:endParaRPr>
          </a:p>
          <a:p>
            <a:r>
              <a:rPr lang="en-US">
                <a:latin typeface="Times New Roman" panose="02020603050405020304" pitchFamily="18" charset="0"/>
                <a:ea typeface="+mn-lt"/>
                <a:cs typeface="Times New Roman" panose="02020603050405020304" pitchFamily="18" charset="0"/>
              </a:rPr>
              <a:t>To enhance the model's accuracy, the team suggested exploring alternative modeling techniques, such as polynomial regression, decision trees, ensemble methods, and neural networks. Iterative modeling and continuous improvement were emphasized as crucial steps in the process.</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ea typeface="+mn-lt"/>
              <a:cs typeface="Times New Roman" panose="02020603050405020304" pitchFamily="18" charset="0"/>
            </a:endParaRPr>
          </a:p>
          <a:p>
            <a:endParaRPr lang="en-US" b="1">
              <a:latin typeface="Times New Roman" panose="02020603050405020304" pitchFamily="18" charset="0"/>
              <a:ea typeface="+mn-lt"/>
              <a:cs typeface="Times New Roman" panose="02020603050405020304" pitchFamily="18" charset="0"/>
            </a:endParaRPr>
          </a:p>
          <a:p>
            <a:r>
              <a:rPr lang="en-US" b="1">
                <a:latin typeface="Times New Roman" panose="02020603050405020304" pitchFamily="18" charset="0"/>
                <a:ea typeface="+mn-lt"/>
                <a:cs typeface="Times New Roman" panose="02020603050405020304" pitchFamily="18" charset="0"/>
              </a:rPr>
              <a:t>Ongoing Refinement</a:t>
            </a:r>
            <a:endParaRPr lang="en-US" b="1">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ea typeface="+mn-lt"/>
              <a:cs typeface="Times New Roman" panose="02020603050405020304" pitchFamily="18" charset="0"/>
            </a:endParaRPr>
          </a:p>
          <a:p>
            <a:r>
              <a:rPr lang="en-US">
                <a:latin typeface="Times New Roman" panose="02020603050405020304" pitchFamily="18" charset="0"/>
                <a:ea typeface="+mn-lt"/>
                <a:cs typeface="Times New Roman" panose="02020603050405020304" pitchFamily="18" charset="0"/>
              </a:rPr>
              <a:t>The team recognized the importance of continuously refining the model, incorporating additional features, and exploring more advanced algorithms to achieve better predictive insights and address the research question more effectively.</a:t>
            </a:r>
            <a:endParaRPr lang="en-US">
              <a:latin typeface="Times New Roman" panose="02020603050405020304" pitchFamily="18" charset="0"/>
              <a:cs typeface="Times New Roman" panose="02020603050405020304" pitchFamily="18" charset="0"/>
            </a:endParaRPr>
          </a:p>
          <a:p>
            <a:pPr algn="l"/>
            <a:endParaRPr lang="en-US"/>
          </a:p>
        </p:txBody>
      </p:sp>
    </p:spTree>
    <p:extLst>
      <p:ext uri="{BB962C8B-B14F-4D97-AF65-F5344CB8AC3E}">
        <p14:creationId val="2927674023"/>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a:extLst>
              <a:ext uri="{FF2B5EF4-FFF2-40B4-BE49-F238E27FC236}">
                <a16:creationId xmlns:a16="http://schemas.microsoft.com/office/drawing/2014/main" id="{37C76969-1424-E94D-09CE-B0738640CC01}"/>
              </a:ext>
            </a:extLst>
          </p:cNvPr>
          <p:cNvSpPr txBox="1"/>
          <p:nvPr/>
        </p:nvSpPr>
        <p:spPr>
          <a:xfrm>
            <a:off x="1652337" y="737936"/>
            <a:ext cx="10058400"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panose="02020603050405020304" pitchFamily="18" charset="0"/>
                <a:ea typeface="+mn-lt"/>
                <a:cs typeface="Times New Roman" panose="02020603050405020304" pitchFamily="18" charset="0"/>
              </a:rPr>
              <a:t>Insights and Conclusions</a:t>
            </a:r>
            <a:endParaRPr lang="en-US" sz="2800" b="1">
              <a:latin typeface="Times New Roman" panose="02020603050405020304" pitchFamily="18" charset="0"/>
              <a:cs typeface="Times New Roman" panose="02020603050405020304" pitchFamily="18" charset="0"/>
            </a:endParaRPr>
          </a:p>
          <a:p>
            <a:endParaRPr lang="en-US" sz="2800" b="1">
              <a:latin typeface="Times New Roman" panose="02020603050405020304" pitchFamily="18" charset="0"/>
              <a:ea typeface="+mn-lt"/>
              <a:cs typeface="Times New Roman" panose="02020603050405020304" pitchFamily="18" charset="0"/>
            </a:endParaRPr>
          </a:p>
          <a:p>
            <a:r>
              <a:rPr lang="en-US" b="1">
                <a:latin typeface="Times New Roman" panose="02020603050405020304" pitchFamily="18" charset="0"/>
                <a:ea typeface="+mn-lt"/>
                <a:cs typeface="Times New Roman" panose="02020603050405020304" pitchFamily="18" charset="0"/>
              </a:rPr>
              <a:t>Key Findings</a:t>
            </a:r>
            <a:endParaRPr lang="en-US" b="1">
              <a:latin typeface="Times New Roman" panose="02020603050405020304" pitchFamily="18" charset="0"/>
              <a:cs typeface="Times New Roman" panose="02020603050405020304" pitchFamily="18" charset="0"/>
            </a:endParaRPr>
          </a:p>
          <a:p>
            <a:r>
              <a:rPr lang="en-US">
                <a:latin typeface="Times New Roman" panose="02020603050405020304" pitchFamily="18" charset="0"/>
                <a:ea typeface="+mn-lt"/>
                <a:cs typeface="Times New Roman" panose="02020603050405020304" pitchFamily="18" charset="0"/>
              </a:rPr>
              <a:t>The analysis revealed significant relationships between fare amounts, payment types, and tip amounts. Patterns emerged, such as the influence of payment methods on tipping behavior and the varying tip amounts across different fare ranges.</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ea typeface="+mn-lt"/>
              <a:cs typeface="Times New Roman" panose="02020603050405020304" pitchFamily="18" charset="0"/>
            </a:endParaRPr>
          </a:p>
          <a:p>
            <a:r>
              <a:rPr lang="en-US" b="1">
                <a:latin typeface="Times New Roman" panose="02020603050405020304" pitchFamily="18" charset="0"/>
                <a:ea typeface="+mn-lt"/>
                <a:cs typeface="Times New Roman" panose="02020603050405020304" pitchFamily="18" charset="0"/>
              </a:rPr>
              <a:t>Potential Applications</a:t>
            </a:r>
            <a:endParaRPr lang="en-US" b="1">
              <a:latin typeface="Times New Roman" panose="02020603050405020304" pitchFamily="18" charset="0"/>
              <a:cs typeface="Times New Roman" panose="02020603050405020304" pitchFamily="18" charset="0"/>
            </a:endParaRPr>
          </a:p>
          <a:p>
            <a:r>
              <a:rPr lang="en-US">
                <a:latin typeface="Times New Roman" panose="02020603050405020304" pitchFamily="18" charset="0"/>
                <a:ea typeface="+mn-lt"/>
                <a:cs typeface="Times New Roman" panose="02020603050405020304" pitchFamily="18" charset="0"/>
              </a:rPr>
              <a:t>The findings and predictive model can create value for various stakeholders, including taxi drivers (optimizing earnings and providing better service), taxi companies (guiding driver incentives and service design), passengers (improved service and transparency), and regulatory authorities (informing fair compensation practices).</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ea typeface="+mn-lt"/>
              <a:cs typeface="Times New Roman" panose="02020603050405020304" pitchFamily="18" charset="0"/>
            </a:endParaRPr>
          </a:p>
          <a:p>
            <a:r>
              <a:rPr lang="en-US" b="1">
                <a:latin typeface="Times New Roman" panose="02020603050405020304" pitchFamily="18" charset="0"/>
                <a:ea typeface="+mn-lt"/>
                <a:cs typeface="Times New Roman" panose="02020603050405020304" pitchFamily="18" charset="0"/>
              </a:rPr>
              <a:t>Future Work</a:t>
            </a:r>
            <a:endParaRPr lang="en-US" b="1">
              <a:latin typeface="Times New Roman" panose="02020603050405020304" pitchFamily="18" charset="0"/>
              <a:cs typeface="Times New Roman" panose="02020603050405020304" pitchFamily="18" charset="0"/>
            </a:endParaRPr>
          </a:p>
          <a:p>
            <a:r>
              <a:rPr lang="en-US">
                <a:latin typeface="Times New Roman" panose="02020603050405020304" pitchFamily="18" charset="0"/>
                <a:ea typeface="+mn-lt"/>
                <a:cs typeface="Times New Roman" panose="02020603050405020304" pitchFamily="18" charset="0"/>
              </a:rPr>
              <a:t>We identified opportunities for future work, such as enhancing model accuracy through additional feature engineering, incorporating external data sources, and exploring other factors that may influence tipping behavior (e.g., trip duration, driver behavior).</a:t>
            </a:r>
            <a:endParaRPr lang="en-US">
              <a:latin typeface="Times New Roman" panose="02020603050405020304" pitchFamily="18" charset="0"/>
              <a:cs typeface="Times New Roman" panose="02020603050405020304" pitchFamily="18" charset="0"/>
            </a:endParaRPr>
          </a:p>
          <a:p>
            <a:pPr algn="l"/>
            <a:endParaRPr lang="en-US">
              <a:latin typeface="Times New Roman" panose="02020603050405020304" pitchFamily="18" charset="0"/>
              <a:cs typeface="Times New Roman" panose="02020603050405020304" pitchFamily="18" charset="0"/>
            </a:endParaRPr>
          </a:p>
        </p:txBody>
      </p:sp>
    </p:spTree>
    <p:extLst>
      <p:ext uri="{BB962C8B-B14F-4D97-AF65-F5344CB8AC3E}">
        <p14:creationId val="1515878773"/>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84140E2-E291-6336-B7F0-B2E490645BA2}"/>
              </a:ext>
            </a:extLst>
          </p:cNvPr>
          <p:cNvSpPr>
            <a:spLocks noGrp="1"/>
          </p:cNvSpPr>
          <p:nvPr>
            <p:ph type="title"/>
          </p:nvPr>
        </p:nvSpPr>
        <p:spPr>
          <a:xfrm>
            <a:off x="1484312" y="685801"/>
            <a:ext cx="9590846" cy="1456898"/>
          </a:xfrm>
        </p:spPr>
        <p:txBody>
          <a:bodyPr/>
          <a:lstStyle/>
          <a:p>
            <a:pPr algn="l"/>
            <a:r>
              <a:rPr lang="en-US" b="1">
                <a:latin typeface="Times New Roman" panose="02020603050405020304" pitchFamily="18" charset="0"/>
                <a:ea typeface="+mj-lt"/>
                <a:cs typeface="Times New Roman" panose="02020603050405020304" pitchFamily="18" charset="0"/>
              </a:rPr>
              <a:t>Problem Statement</a:t>
            </a:r>
            <a:endParaRPr lang="en-US" b="1">
              <a:latin typeface="Times New Roman" panose="02020603050405020304" pitchFamily="18" charset="0"/>
              <a:cs typeface="Times New Roman" panose="02020603050405020304" pitchFamily="18" charset="0"/>
            </a:endParaRPr>
          </a:p>
          <a:p>
            <a:endParaRPr lang="en-US"/>
          </a:p>
        </p:txBody>
      </p:sp>
      <p:sp>
        <p:nvSpPr>
          <p:cNvPr id="3" name="Content Placeholder 2">
            <a:extLst>
              <a:ext uri="{FF2B5EF4-FFF2-40B4-BE49-F238E27FC236}">
                <a16:creationId xmlns:a16="http://schemas.microsoft.com/office/drawing/2014/main" id="{1F3178B7-1B50-D754-C845-633D50E28ED9}"/>
              </a:ext>
            </a:extLst>
          </p:cNvPr>
          <p:cNvSpPr>
            <a:spLocks noGrp="1"/>
          </p:cNvSpPr>
          <p:nvPr>
            <p:ph idx="1"/>
          </p:nvPr>
        </p:nvSpPr>
        <p:spPr>
          <a:xfrm>
            <a:off x="1484311" y="3201112"/>
            <a:ext cx="10538581" cy="3857715"/>
          </a:xfrm>
        </p:spPr>
        <p:txBody>
          <a:bodyPr>
            <a:normAutofit/>
          </a:bodyPr>
          <a:lstStyle/>
          <a:p>
            <a:pPr marL="0" indent="0">
              <a:buNone/>
            </a:pPr>
            <a:r>
              <a:rPr lang="en-US" b="1">
                <a:latin typeface="Times New Roman" panose="02020603050405020304" pitchFamily="18" charset="0"/>
                <a:ea typeface="+mn-lt"/>
                <a:cs typeface="Times New Roman" panose="02020603050405020304" pitchFamily="18" charset="0"/>
              </a:rPr>
              <a:t>1 . Research Question: </a:t>
            </a:r>
            <a:r>
              <a:rPr lang="en-US">
                <a:latin typeface="Times New Roman" panose="02020603050405020304" pitchFamily="18" charset="0"/>
                <a:ea typeface="+mn-lt"/>
                <a:cs typeface="Times New Roman" panose="02020603050405020304" pitchFamily="18" charset="0"/>
              </a:rPr>
              <a:t>How do fare amounts and payment methods affect the tipping behavior of taxi passengers?</a:t>
            </a:r>
          </a:p>
          <a:p>
            <a:pPr marL="0" indent="0">
              <a:buNone/>
            </a:pPr>
            <a:endParaRPr lang="en-US">
              <a:latin typeface="Times New Roman" panose="02020603050405020304" pitchFamily="18" charset="0"/>
              <a:cs typeface="Times New Roman" panose="02020603050405020304" pitchFamily="18" charset="0"/>
            </a:endParaRPr>
          </a:p>
          <a:p>
            <a:pPr marL="0" indent="0">
              <a:buClr>
                <a:srgbClr val="1287C3"/>
              </a:buClr>
              <a:buNone/>
            </a:pPr>
            <a:r>
              <a:rPr lang="en-US" b="1">
                <a:latin typeface="Times New Roman" panose="02020603050405020304" pitchFamily="18" charset="0"/>
                <a:ea typeface="+mn-lt"/>
                <a:cs typeface="Times New Roman" panose="02020603050405020304" pitchFamily="18" charset="0"/>
              </a:rPr>
              <a:t>2. Potential Benefits:</a:t>
            </a:r>
            <a:r>
              <a:rPr lang="en-US">
                <a:latin typeface="Times New Roman" panose="02020603050405020304" pitchFamily="18" charset="0"/>
                <a:ea typeface="+mn-lt"/>
                <a:cs typeface="Times New Roman" panose="02020603050405020304" pitchFamily="18" charset="0"/>
              </a:rPr>
              <a:t> The data-driven insights from this analysis can help taxi drivers maximize their earnings, taxi companies design better incentive programs, passengers receive improved service, and regulatory authorities make informed policy decisions regarding fair compensation practices.</a:t>
            </a:r>
          </a:p>
          <a:p>
            <a:pPr marL="0" indent="0">
              <a:buClr>
                <a:srgbClr val="1287C3"/>
              </a:buClr>
              <a:buNone/>
            </a:pPr>
            <a:endParaRPr lang="en-US">
              <a:latin typeface="Times New Roman" panose="02020603050405020304" pitchFamily="18" charset="0"/>
              <a:cs typeface="Times New Roman" panose="02020603050405020304" pitchFamily="18" charset="0"/>
            </a:endParaRPr>
          </a:p>
          <a:p>
            <a:pPr marL="0" indent="0">
              <a:buClr>
                <a:srgbClr val="1287C3"/>
              </a:buClr>
              <a:buNone/>
            </a:pPr>
            <a:endParaRPr lang="en-US">
              <a:latin typeface="Times New Roman" panose="02020603050405020304" pitchFamily="18" charset="0"/>
              <a:cs typeface="Times New Roman" panose="02020603050405020304" pitchFamily="18" charset="0"/>
            </a:endParaRPr>
          </a:p>
          <a:p>
            <a:pPr marL="0" indent="0">
              <a:buClr>
                <a:srgbClr val="1287C3"/>
              </a:buClr>
              <a:buNone/>
            </a:pPr>
            <a:endParaRPr lang="en-US">
              <a:latin typeface="Times New Roman" panose="02020603050405020304" pitchFamily="18" charset="0"/>
              <a:cs typeface="Times New Roman" panose="02020603050405020304" pitchFamily="18" charset="0"/>
            </a:endParaRPr>
          </a:p>
          <a:p>
            <a:pPr marL="0" indent="0">
              <a:buClr>
                <a:srgbClr val="1287C3"/>
              </a:buClr>
              <a:buNone/>
            </a:pPr>
            <a:endParaRPr lang="en-US">
              <a:latin typeface="Times New Roman" panose="02020603050405020304" pitchFamily="18" charset="0"/>
              <a:cs typeface="Times New Roman" panose="02020603050405020304" pitchFamily="18" charset="0"/>
            </a:endParaRPr>
          </a:p>
          <a:p>
            <a:pPr marL="0" indent="0">
              <a:buClr>
                <a:srgbClr val="1287C3"/>
              </a:buClr>
              <a:buNone/>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val="3347102242"/>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47172EFB-4D70-03E5-E6C2-8BB4FBA8E530}"/>
              </a:ext>
            </a:extLst>
          </p:cNvPr>
          <p:cNvSpPr>
            <a:spLocks noGrp="1"/>
          </p:cNvSpPr>
          <p:nvPr>
            <p:ph type="title" idx="4294967295"/>
          </p:nvPr>
        </p:nvSpPr>
        <p:spPr>
          <a:xfrm>
            <a:off x="773275" y="635967"/>
            <a:ext cx="5170600" cy="384965"/>
          </a:xfrm>
        </p:spPr>
        <p:txBody>
          <a:bodyPr>
            <a:noAutofit/>
          </a:bodyPr>
          <a:lstStyle/>
          <a:p>
            <a:pPr algn="r"/>
            <a:r>
              <a:rPr lang="en-US" sz="3200" b="1">
                <a:latin typeface="Times New Roman" panose="02020603050405020304" pitchFamily="18" charset="0"/>
                <a:ea typeface="+mj-lt"/>
                <a:cs typeface="Times New Roman" panose="02020603050405020304" pitchFamily="18" charset="0"/>
              </a:rPr>
              <a:t>Overview of the Dataset</a:t>
            </a:r>
            <a:endParaRPr lang="en-US" sz="3200" b="1">
              <a:latin typeface="Times New Roman" panose="02020603050405020304" pitchFamily="18" charset="0"/>
              <a:cs typeface="Times New Roman" panose="02020603050405020304" pitchFamily="18" charset="0"/>
            </a:endParaRPr>
          </a:p>
          <a:p>
            <a:endParaRPr lang="en-US" sz="3200"/>
          </a:p>
        </p:txBody>
      </p:sp>
      <p:sp>
        <p:nvSpPr>
          <p:cNvPr id="4" name="TextBox 3">
            <a:extLst>
              <a:ext uri="{FF2B5EF4-FFF2-40B4-BE49-F238E27FC236}">
                <a16:creationId xmlns:a16="http://schemas.microsoft.com/office/drawing/2014/main" id="{784CDCF5-681B-C5BC-A6D5-A78AF86C690D}"/>
              </a:ext>
            </a:extLst>
          </p:cNvPr>
          <p:cNvSpPr txBox="1"/>
          <p:nvPr/>
        </p:nvSpPr>
        <p:spPr>
          <a:xfrm>
            <a:off x="1553591" y="1020932"/>
            <a:ext cx="10342485"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panose="02020603050405020304" pitchFamily="18" charset="0"/>
                <a:ea typeface="+mn-lt"/>
                <a:cs typeface="Times New Roman" panose="02020603050405020304" pitchFamily="18" charset="0"/>
              </a:rPr>
              <a:t>Data Source :</a:t>
            </a:r>
            <a:endParaRPr lang="en-US" sz="2000" b="1">
              <a:latin typeface="Times New Roman" panose="02020603050405020304" pitchFamily="18" charset="0"/>
              <a:cs typeface="Times New Roman" panose="02020603050405020304" pitchFamily="18" charset="0"/>
            </a:endParaRPr>
          </a:p>
          <a:p>
            <a:pPr algn="l"/>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ea typeface="+mn-lt"/>
                <a:cs typeface="Times New Roman" panose="02020603050405020304" pitchFamily="18" charset="0"/>
              </a:rPr>
              <a:t>The primary data source for this project is the Yellow Taxi Data Set for 2022, which provides a comprehensive record of taxi trips in New York City.</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b="1">
                <a:latin typeface="Times New Roman" panose="02020603050405020304" pitchFamily="18" charset="0"/>
                <a:ea typeface="+mn-lt"/>
                <a:cs typeface="Times New Roman" panose="02020603050405020304" pitchFamily="18" charset="0"/>
              </a:rPr>
              <a:t>Key Features:</a:t>
            </a:r>
            <a:endParaRPr lang="en-US" sz="2000" b="1">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ea typeface="+mn-lt"/>
                <a:cs typeface="Times New Roman" panose="02020603050405020304" pitchFamily="18" charset="0"/>
              </a:rPr>
              <a:t>The dataset includes essential information such as vendor ID, pickup and drop off times, passenger count, trip distance, fare-related details (rate code, fare amount, extras, taxes, tolls, surcharges), payment information (payment type, tip amount, total amount), and additional features like location IDs, congestion surcharge, and airport fees.</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ea typeface="+mn-lt"/>
              <a:cs typeface="Times New Roman" panose="02020603050405020304" pitchFamily="18" charset="0"/>
            </a:endParaRPr>
          </a:p>
          <a:p>
            <a:r>
              <a:rPr lang="en-US" sz="2000" b="1">
                <a:latin typeface="Times New Roman" panose="02020603050405020304" pitchFamily="18" charset="0"/>
                <a:ea typeface="+mn-lt"/>
                <a:cs typeface="Times New Roman" panose="02020603050405020304" pitchFamily="18" charset="0"/>
              </a:rPr>
              <a:t>Data Size:</a:t>
            </a:r>
            <a:endParaRPr lang="en-US" sz="2000" b="1">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ea typeface="+mn-lt"/>
                <a:cs typeface="Times New Roman" panose="02020603050405020304" pitchFamily="18" charset="0"/>
              </a:rPr>
              <a:t>The original dataset contains 39.7 million rows and 19 columns. For this analysis, a subset of 250,000 rows was used to ensure efficient processing and meaningful insights.</a:t>
            </a:r>
            <a:endParaRPr lang="en-US" sz="200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val="4289468900"/>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a:extLst>
              <a:ext uri="{FF2B5EF4-FFF2-40B4-BE49-F238E27FC236}">
                <a16:creationId xmlns:a16="http://schemas.microsoft.com/office/drawing/2014/main" id="{D26EADF4-8F3E-C5A8-3B59-25CD2AEFA605}"/>
              </a:ext>
            </a:extLst>
          </p:cNvPr>
          <p:cNvSpPr txBox="1"/>
          <p:nvPr/>
        </p:nvSpPr>
        <p:spPr>
          <a:xfrm>
            <a:off x="1979775" y="59820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9BD2E807-9B25-2D43-CD70-047DF948452E}"/>
              </a:ext>
            </a:extLst>
          </p:cNvPr>
          <p:cNvSpPr txBox="1"/>
          <p:nvPr/>
        </p:nvSpPr>
        <p:spPr>
          <a:xfrm>
            <a:off x="1737645" y="319177"/>
            <a:ext cx="9864884"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b="1">
                <a:latin typeface="Times New Roman" panose="02020603050405020304" pitchFamily="18" charset="0"/>
                <a:ea typeface="+mn-lt"/>
                <a:cs typeface="Times New Roman" panose="02020603050405020304" pitchFamily="18" charset="0"/>
              </a:rPr>
              <a:t>Data Preparation and Cleaning</a:t>
            </a:r>
            <a:endParaRPr lang="en-US" sz="3200" b="1">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ea typeface="+mn-lt"/>
                <a:cs typeface="Times New Roman" panose="02020603050405020304" pitchFamily="18" charset="0"/>
              </a:rPr>
              <a:t>The data cleaning process involves handling missing values, addressing outliers, and removing negative fare amounts. Various data transformations and conversions were performed to ensure the data was in a suitable format for analysis.</a:t>
            </a:r>
          </a:p>
          <a:p>
            <a:pPr algn="just"/>
            <a:endParaRPr lang="en-US" sz="2000">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ea typeface="+mn-lt"/>
              <a:cs typeface="Times New Roman" panose="02020603050405020304" pitchFamily="18" charset="0"/>
            </a:endParaRPr>
          </a:p>
          <a:p>
            <a:pPr algn="just"/>
            <a:endParaRPr lang="en-US" sz="2000">
              <a:latin typeface="Times New Roman" panose="02020603050405020304" pitchFamily="18" charset="0"/>
              <a:ea typeface="+mn-lt"/>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a:p>
            <a:endParaRPr lang="en-US"/>
          </a:p>
          <a:p>
            <a:endParaRPr lang="en-US"/>
          </a:p>
          <a:p>
            <a:endParaRPr lang="en-US"/>
          </a:p>
          <a:p>
            <a:endParaRPr lang="en-US"/>
          </a:p>
          <a:p>
            <a:endParaRPr lang="en-US"/>
          </a:p>
        </p:txBody>
      </p:sp>
      <p:pic>
        <p:nvPicPr>
          <p:cNvPr id="5" name="Picture 4">
            <a:extLst>
              <a:ext uri="{FF2B5EF4-FFF2-40B4-BE49-F238E27FC236}">
                <a16:creationId xmlns:a16="http://schemas.microsoft.com/office/drawing/2014/main" id="{70521CC4-8C31-72F8-EC21-02994436E61D}"/>
              </a:ext>
            </a:extLst>
          </p:cNvPr>
          <p:cNvPicPr>
            <a:picLocks noChangeAspect="1"/>
          </p:cNvPicPr>
          <p:nvPr/>
        </p:nvPicPr>
        <p:blipFill>
          <a:blip r:embed="rId2"/>
          <a:stretch>
            <a:fillRect/>
          </a:stretch>
        </p:blipFill>
        <p:spPr>
          <a:xfrm>
            <a:off x="2659191" y="2067812"/>
            <a:ext cx="7384325" cy="4471011"/>
          </a:xfrm>
          <a:prstGeom prst="rect">
            <a:avLst/>
          </a:prstGeom>
        </p:spPr>
      </p:pic>
    </p:spTree>
    <p:extLst>
      <p:ext uri="{BB962C8B-B14F-4D97-AF65-F5344CB8AC3E}">
        <p14:creationId val="1281121804"/>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rotWithShape="1">
          <a:blip r:embed="rId3">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xfrm>
      </p:grpSpPr>
      <p:grpSp>
        <p:nvGrpSpPr>
          <p:cNvPr id="71" name="Group 70">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73"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74"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75"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76"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77"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grpSp>
        <p:nvGrpSpPr>
          <p:cNvPr id="79" name="Group 78">
            <a:extLst>
              <a:ext uri="{FF2B5EF4-FFF2-40B4-BE49-F238E27FC236}">
                <a16:creationId xmlns:a16="http://schemas.microsoft.com/office/drawing/2014/main" id="{A2E861A3-F23C-46B8-A38A-4A22E453D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0" name="Freeform 6">
              <a:extLst>
                <a:ext uri="{FF2B5EF4-FFF2-40B4-BE49-F238E27FC236}">
                  <a16:creationId xmlns:a16="http://schemas.microsoft.com/office/drawing/2014/main" id="{8BC3D220-643B-4160-B5A9-59DF5D21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81" name="Freeform 7">
              <a:extLst>
                <a:ext uri="{FF2B5EF4-FFF2-40B4-BE49-F238E27FC236}">
                  <a16:creationId xmlns:a16="http://schemas.microsoft.com/office/drawing/2014/main" id="{B92237DE-D518-4625-8392-66D708458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82" name="Freeform 8">
              <a:extLst>
                <a:ext uri="{FF2B5EF4-FFF2-40B4-BE49-F238E27FC236}">
                  <a16:creationId xmlns:a16="http://schemas.microsoft.com/office/drawing/2014/main" id="{F290F0DD-E80A-4263-94E1-A41F57D84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83" name="Freeform 9">
              <a:extLst>
                <a:ext uri="{FF2B5EF4-FFF2-40B4-BE49-F238E27FC236}">
                  <a16:creationId xmlns:a16="http://schemas.microsoft.com/office/drawing/2014/main" id="{D78EA7D2-CCEA-435E-873D-36BF0522F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84" name="Freeform 10">
              <a:extLst>
                <a:ext uri="{FF2B5EF4-FFF2-40B4-BE49-F238E27FC236}">
                  <a16:creationId xmlns:a16="http://schemas.microsoft.com/office/drawing/2014/main" id="{9DFA731E-D6BB-42CC-AA05-64023DC81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85" name="Freeform 11">
              <a:extLst>
                <a:ext uri="{FF2B5EF4-FFF2-40B4-BE49-F238E27FC236}">
                  <a16:creationId xmlns:a16="http://schemas.microsoft.com/office/drawing/2014/main" id="{B00D0483-90FB-4EB4-9770-CA8A310D5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77ECC686-189C-BA2E-390A-ED5672F2FD8C}"/>
              </a:ext>
            </a:extLst>
          </p:cNvPr>
          <p:cNvSpPr txBox="1"/>
          <p:nvPr/>
        </p:nvSpPr>
        <p:spPr>
          <a:xfrm>
            <a:off x="1698317" y="2090736"/>
            <a:ext cx="4278929" cy="312420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defTabSz="457200">
              <a:lnSpc>
                <a:spcPct val="90000"/>
              </a:lnSpc>
              <a:spcBef>
                <a:spcPct val="20000"/>
              </a:spcBef>
              <a:spcAft>
                <a:spcPts val="600"/>
              </a:spcAft>
              <a:buClr>
                <a:schemeClr val="accent1">
                  <a:lumMod val="75000"/>
                </a:schemeClr>
              </a:buClr>
              <a:buSzPct val="145000"/>
            </a:pPr>
            <a:r>
              <a:rPr lang="en-US" sz="3200" b="1">
                <a:latin typeface="Times New Roman" panose="02020603050405020304" pitchFamily="18" charset="0"/>
                <a:cs typeface="Times New Roman" panose="02020603050405020304" pitchFamily="18" charset="0"/>
              </a:rPr>
              <a:t>Statistical Analysis </a:t>
            </a:r>
            <a:endParaRPr lang="en-US" sz="3200">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buFont typeface="Arial"/>
              <a:buChar char="•"/>
            </a:pPr>
            <a:endParaRPr lang="en-US" sz="2000" b="1">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pPr>
            <a:r>
              <a:rPr lang="en-US" sz="2200" b="1">
                <a:latin typeface="Times New Roman" panose="02020603050405020304" pitchFamily="18" charset="0"/>
                <a:cs typeface="Times New Roman" panose="02020603050405020304" pitchFamily="18" charset="0"/>
              </a:rPr>
              <a:t>Payment Type Analysis:</a:t>
            </a:r>
          </a:p>
          <a:p>
            <a:pPr algn="just" defTabSz="457200">
              <a:lnSpc>
                <a:spcPct val="90000"/>
              </a:lnSpc>
              <a:spcBef>
                <a:spcPct val="20000"/>
              </a:spcBef>
              <a:spcAft>
                <a:spcPts val="600"/>
              </a:spcAft>
              <a:buClr>
                <a:schemeClr val="accent1">
                  <a:lumMod val="75000"/>
                </a:schemeClr>
              </a:buClr>
              <a:buSzPct val="145000"/>
            </a:pPr>
            <a:r>
              <a:rPr lang="en-US" sz="1900">
                <a:latin typeface="Times New Roman" panose="02020603050405020304" pitchFamily="18" charset="0"/>
                <a:cs typeface="Times New Roman" panose="02020603050405020304" pitchFamily="18" charset="0"/>
              </a:rPr>
              <a:t>Here we have evaluated the proportion of passengers that are present within each type of payment type category and also evaluated the proportion of individuals within each payment type category who provide a tip.</a:t>
            </a:r>
          </a:p>
          <a:p>
            <a:pPr algn="just" defTabSz="457200">
              <a:lnSpc>
                <a:spcPct val="90000"/>
              </a:lnSpc>
              <a:spcBef>
                <a:spcPct val="20000"/>
              </a:spcBef>
              <a:spcAft>
                <a:spcPts val="600"/>
              </a:spcAft>
              <a:buClr>
                <a:schemeClr val="accent1">
                  <a:lumMod val="75000"/>
                </a:schemeClr>
              </a:buClr>
              <a:buSzPct val="145000"/>
            </a:pPr>
            <a:endParaRPr lang="en-US">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pPr>
            <a:r>
              <a:rPr lang="en-US">
                <a:latin typeface="Times New Roman" panose="02020603050405020304" pitchFamily="18" charset="0"/>
                <a:cs typeface="Times New Roman" panose="02020603050405020304" pitchFamily="18" charset="0"/>
              </a:rPr>
              <a:t>Here payment type value suggest</a:t>
            </a:r>
          </a:p>
          <a:p>
            <a:pPr defTabSz="457200">
              <a:lnSpc>
                <a:spcPct val="90000"/>
              </a:lnSpc>
              <a:spcBef>
                <a:spcPct val="20000"/>
              </a:spcBef>
              <a:spcAft>
                <a:spcPts val="600"/>
              </a:spcAft>
              <a:buClr>
                <a:schemeClr val="accent1">
                  <a:lumMod val="75000"/>
                </a:schemeClr>
              </a:buClr>
              <a:buSzPct val="145000"/>
            </a:pPr>
            <a:r>
              <a:rPr lang="en-US">
                <a:latin typeface="Times New Roman" panose="02020603050405020304" pitchFamily="18" charset="0"/>
                <a:cs typeface="Times New Roman" panose="02020603050405020304" pitchFamily="18" charset="0"/>
              </a:rPr>
              <a:t>1= Credit card </a:t>
            </a:r>
          </a:p>
          <a:p>
            <a:pPr defTabSz="457200">
              <a:lnSpc>
                <a:spcPct val="90000"/>
              </a:lnSpc>
              <a:spcBef>
                <a:spcPct val="20000"/>
              </a:spcBef>
              <a:spcAft>
                <a:spcPts val="600"/>
              </a:spcAft>
              <a:buClr>
                <a:schemeClr val="accent1">
                  <a:lumMod val="75000"/>
                </a:schemeClr>
              </a:buClr>
              <a:buSzPct val="145000"/>
            </a:pPr>
            <a:r>
              <a:rPr lang="en-US">
                <a:latin typeface="Times New Roman" panose="02020603050405020304" pitchFamily="18" charset="0"/>
                <a:cs typeface="Times New Roman" panose="02020603050405020304" pitchFamily="18" charset="0"/>
              </a:rPr>
              <a:t>2= Cash</a:t>
            </a:r>
          </a:p>
          <a:p>
            <a:pPr defTabSz="457200">
              <a:lnSpc>
                <a:spcPct val="90000"/>
              </a:lnSpc>
              <a:spcBef>
                <a:spcPct val="20000"/>
              </a:spcBef>
              <a:spcAft>
                <a:spcPts val="600"/>
              </a:spcAft>
              <a:buClr>
                <a:schemeClr val="accent1">
                  <a:lumMod val="75000"/>
                </a:schemeClr>
              </a:buClr>
              <a:buSzPct val="145000"/>
            </a:pPr>
            <a:r>
              <a:rPr lang="en-US">
                <a:latin typeface="Times New Roman" panose="02020603050405020304" pitchFamily="18" charset="0"/>
                <a:cs typeface="Times New Roman" panose="02020603050405020304" pitchFamily="18" charset="0"/>
              </a:rPr>
              <a:t>3= No charge</a:t>
            </a:r>
          </a:p>
          <a:p>
            <a:pPr defTabSz="457200">
              <a:lnSpc>
                <a:spcPct val="90000"/>
              </a:lnSpc>
              <a:spcBef>
                <a:spcPct val="20000"/>
              </a:spcBef>
              <a:spcAft>
                <a:spcPts val="600"/>
              </a:spcAft>
              <a:buClr>
                <a:schemeClr val="accent1">
                  <a:lumMod val="75000"/>
                </a:schemeClr>
              </a:buClr>
              <a:buSzPct val="145000"/>
            </a:pPr>
            <a:r>
              <a:rPr lang="en-US">
                <a:latin typeface="Times New Roman" panose="02020603050405020304" pitchFamily="18" charset="0"/>
                <a:cs typeface="Times New Roman" panose="02020603050405020304" pitchFamily="18" charset="0"/>
              </a:rPr>
              <a:t>4= Dispute </a:t>
            </a:r>
          </a:p>
          <a:p>
            <a:pPr defTabSz="457200">
              <a:lnSpc>
                <a:spcPct val="90000"/>
              </a:lnSpc>
              <a:spcBef>
                <a:spcPct val="20000"/>
              </a:spcBef>
              <a:spcAft>
                <a:spcPts val="600"/>
              </a:spcAft>
              <a:buClr>
                <a:schemeClr val="accent1">
                  <a:lumMod val="75000"/>
                </a:schemeClr>
              </a:buClr>
              <a:buSzPct val="145000"/>
              <a:buFont typeface="Arial"/>
              <a:buChar char="•"/>
            </a:pPr>
            <a:endParaRPr lang="en-US" sz="2000" b="1">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buFont typeface="Arial"/>
              <a:buChar char="•"/>
            </a:pPr>
            <a:endParaRPr lang="en-US" sz="2000">
              <a:latin typeface="Times New Roman" panose="02020603050405020304" pitchFamily="18" charset="0"/>
              <a:cs typeface="Times New Roman" panose="02020603050405020304" pitchFamily="18" charset="0"/>
            </a:endParaRPr>
          </a:p>
        </p:txBody>
      </p:sp>
      <p:sp>
        <p:nvSpPr>
          <p:cNvPr id="87" name="Rounded Rectangle 16">
            <a:extLst>
              <a:ext uri="{FF2B5EF4-FFF2-40B4-BE49-F238E27FC236}">
                <a16:creationId xmlns:a16="http://schemas.microsoft.com/office/drawing/2014/main" id="{DD7EED39-224E-4230-8FD1-B1E1AF6C6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4FACE8-7EE6-90B4-7962-449BAACE8F86}"/>
              </a:ext>
            </a:extLst>
          </p:cNvPr>
          <p:cNvPicPr>
            <a:picLocks noChangeAspect="1"/>
          </p:cNvPicPr>
          <p:nvPr/>
        </p:nvPicPr>
        <p:blipFill>
          <a:blip r:embed="rId2"/>
          <a:srcRect l="11042" r="13046" b="-3"/>
          <a:stretch>
            <a:fillRect/>
          </a:stretch>
        </p:blipFill>
        <p:spPr>
          <a:xfrm>
            <a:off x="6434407" y="1011765"/>
            <a:ext cx="4744154" cy="4546708"/>
          </a:xfrm>
          <a:prstGeom prst="rect">
            <a:avLst/>
          </a:prstGeom>
        </p:spPr>
      </p:pic>
    </p:spTree>
    <p:extLst>
      <p:ext uri="{BB962C8B-B14F-4D97-AF65-F5344CB8AC3E}">
        <p14:creationId val="1396954261"/>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descr="A graph showing a number of different colored squares&#10;&#10;Description automatically generated">
            <a:extLst>
              <a:ext uri="{FF2B5EF4-FFF2-40B4-BE49-F238E27FC236}">
                <a16:creationId xmlns:a16="http://schemas.microsoft.com/office/drawing/2014/main" id="{9B7D695A-31A8-C797-11E1-93B30E8DA984}"/>
              </a:ext>
            </a:extLst>
          </p:cNvPr>
          <p:cNvPicPr>
            <a:picLocks noChangeAspect="1"/>
          </p:cNvPicPr>
          <p:nvPr/>
        </p:nvPicPr>
        <p:blipFill>
          <a:blip r:embed="rId2"/>
          <a:stretch>
            <a:fillRect/>
          </a:stretch>
        </p:blipFill>
        <p:spPr>
          <a:xfrm>
            <a:off x="6774131" y="1531339"/>
            <a:ext cx="4744154" cy="3795322"/>
          </a:xfrm>
          <a:prstGeom prst="rect">
            <a:avLst/>
          </a:prstGeom>
        </p:spPr>
      </p:pic>
      <p:sp>
        <p:nvSpPr>
          <p:cNvPr id="2" name="Title 1">
            <a:extLst>
              <a:ext uri="{FF2B5EF4-FFF2-40B4-BE49-F238E27FC236}">
                <a16:creationId xmlns:a16="http://schemas.microsoft.com/office/drawing/2014/main" id="{6296D0BA-2CD0-8E8A-49E8-83E2C774D07B}"/>
              </a:ext>
            </a:extLst>
          </p:cNvPr>
          <p:cNvSpPr>
            <a:spLocks noGrp="1"/>
          </p:cNvSpPr>
          <p:nvPr>
            <p:ph type="title"/>
          </p:nvPr>
        </p:nvSpPr>
        <p:spPr>
          <a:xfrm>
            <a:off x="1482724" y="1216362"/>
            <a:ext cx="4744154" cy="1907837"/>
          </a:xfrm>
        </p:spPr>
        <p:txBody>
          <a:bodyPr>
            <a:normAutofit fontScale="90000"/>
          </a:bodyPr>
          <a:lstStyle/>
          <a:p>
            <a:pPr algn="l"/>
            <a:br>
              <a:rPr lang="en-US" sz="2200">
                <a:latin typeface="Times New Roman" panose="02020603050405020304" pitchFamily="18" charset="0"/>
                <a:cs typeface="Times New Roman" panose="02020603050405020304" pitchFamily="18" charset="0"/>
              </a:rPr>
            </a:br>
            <a:br>
              <a:rPr lang="en-US" sz="2200">
                <a:latin typeface="Times New Roman" panose="02020603050405020304" pitchFamily="18" charset="0"/>
                <a:cs typeface="Times New Roman" panose="02020603050405020304" pitchFamily="18" charset="0"/>
              </a:rPr>
            </a:br>
            <a:br>
              <a:rPr lang="en-US" sz="2200">
                <a:latin typeface="Times New Roman" panose="02020603050405020304" pitchFamily="18" charset="0"/>
                <a:cs typeface="Times New Roman" panose="02020603050405020304" pitchFamily="18" charset="0"/>
              </a:rPr>
            </a:br>
            <a:br>
              <a:rPr lang="en-US" sz="2200">
                <a:latin typeface="Times New Roman" panose="02020603050405020304" pitchFamily="18" charset="0"/>
                <a:cs typeface="Times New Roman" panose="02020603050405020304" pitchFamily="18" charset="0"/>
              </a:rPr>
            </a:br>
            <a:br>
              <a:rPr lang="en-US" sz="2200">
                <a:latin typeface="Times New Roman" panose="02020603050405020304" pitchFamily="18" charset="0"/>
                <a:cs typeface="Times New Roman" panose="02020603050405020304" pitchFamily="18" charset="0"/>
              </a:rPr>
            </a:br>
            <a:br>
              <a:rPr lang="en-US" sz="2200">
                <a:latin typeface="Times New Roman" panose="02020603050405020304" pitchFamily="18" charset="0"/>
                <a:cs typeface="Times New Roman" panose="02020603050405020304" pitchFamily="18" charset="0"/>
              </a:rPr>
            </a:br>
            <a:br>
              <a:rPr lang="en-US" sz="2200">
                <a:latin typeface="Times New Roman" panose="02020603050405020304" pitchFamily="18" charset="0"/>
                <a:cs typeface="Times New Roman" panose="02020603050405020304" pitchFamily="18" charset="0"/>
              </a:rPr>
            </a:br>
            <a:r>
              <a:rPr lang="en-US" sz="2200">
                <a:latin typeface="Times New Roman" panose="02020603050405020304" pitchFamily="18" charset="0"/>
                <a:cs typeface="Times New Roman" panose="02020603050405020304" pitchFamily="18" charset="0"/>
              </a:rPr>
              <a:t>Finally, we have calculated the average tip amount provided by passengers from each payment type category.</a:t>
            </a:r>
            <a:br>
              <a:rPr lang="en-US" sz="2200">
                <a:latin typeface="Times New Roman" panose="02020603050405020304" pitchFamily="18" charset="0"/>
                <a:cs typeface="Times New Roman" panose="02020603050405020304" pitchFamily="18" charset="0"/>
              </a:rPr>
            </a:br>
            <a:br>
              <a:rPr lang="en-US" sz="2200">
                <a:latin typeface="Times New Roman" panose="02020603050405020304" pitchFamily="18" charset="0"/>
                <a:cs typeface="Times New Roman" panose="02020603050405020304" pitchFamily="18" charset="0"/>
              </a:rPr>
            </a:br>
            <a:br>
              <a:rPr lang="en-US"/>
            </a:br>
            <a:endParaRPr lang="en-US"/>
          </a:p>
        </p:txBody>
      </p:sp>
      <p:sp>
        <p:nvSpPr>
          <p:cNvPr id="5" name="Text Placeholder 4">
            <a:extLst>
              <a:ext uri="{FF2B5EF4-FFF2-40B4-BE49-F238E27FC236}">
                <a16:creationId xmlns:a16="http://schemas.microsoft.com/office/drawing/2014/main" id="{50047545-BA89-0F56-BFAB-4F8436148393}"/>
              </a:ext>
            </a:extLst>
          </p:cNvPr>
          <p:cNvSpPr>
            <a:spLocks noGrp="1"/>
          </p:cNvSpPr>
          <p:nvPr>
            <p:ph type="body" sz="half" idx="2"/>
          </p:nvPr>
        </p:nvSpPr>
        <p:spPr>
          <a:xfrm>
            <a:off x="1482724" y="3124199"/>
            <a:ext cx="4744154" cy="1828800"/>
          </a:xfrm>
        </p:spPr>
        <p:txBody>
          <a:bodyPr>
            <a:normAutofit/>
          </a:bodyPr>
          <a:lstStyle/>
          <a:p>
            <a:pPr algn="l"/>
            <a:endParaRPr lang="en-US"/>
          </a:p>
          <a:p>
            <a:pPr algn="l"/>
            <a:endParaRPr lang="en-US"/>
          </a:p>
          <a:p>
            <a:pPr algn="l"/>
            <a:r>
              <a:rPr lang="en-US" sz="2000">
                <a:latin typeface="Times New Roman" panose="02020603050405020304" pitchFamily="18" charset="0"/>
                <a:cs typeface="Times New Roman" panose="02020603050405020304" pitchFamily="18" charset="0"/>
              </a:rPr>
              <a:t>Apart from this, we have observed that people who provide tips were 99 percent from category 1 i.e, card-type payment</a:t>
            </a:r>
          </a:p>
        </p:txBody>
      </p:sp>
      <p:pic>
        <p:nvPicPr>
          <p:cNvPr id="8" name="Picture 7">
            <a:extLst>
              <a:ext uri="{FF2B5EF4-FFF2-40B4-BE49-F238E27FC236}">
                <a16:creationId xmlns:a16="http://schemas.microsoft.com/office/drawing/2014/main" id="{4CDCC102-5D2A-B554-AAD5-275AA084A3D4}"/>
              </a:ext>
            </a:extLst>
          </p:cNvPr>
          <p:cNvPicPr>
            <a:picLocks noChangeAspect="1"/>
          </p:cNvPicPr>
          <p:nvPr/>
        </p:nvPicPr>
        <p:blipFill>
          <a:blip r:embed="rId3"/>
          <a:stretch>
            <a:fillRect/>
          </a:stretch>
        </p:blipFill>
        <p:spPr>
          <a:xfrm>
            <a:off x="1302339" y="2130761"/>
            <a:ext cx="5240117" cy="1828799"/>
          </a:xfrm>
          <a:prstGeom prst="rect">
            <a:avLst/>
          </a:prstGeom>
        </p:spPr>
      </p:pic>
    </p:spTree>
    <p:extLst>
      <p:ext uri="{BB962C8B-B14F-4D97-AF65-F5344CB8AC3E}">
        <p14:creationId val="4079150584"/>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rotWithShape="1">
          <a:blip r:embed="rId4">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xfrm>
      </p:grpSpPr>
      <p:sp>
        <p:nvSpPr>
          <p:cNvPr id="2" name="Title 1">
            <a:extLst>
              <a:ext uri="{FF2B5EF4-FFF2-40B4-BE49-F238E27FC236}">
                <a16:creationId xmlns:a16="http://schemas.microsoft.com/office/drawing/2014/main" id="{DF1FCF8F-1321-57FE-571B-41CA30188649}"/>
              </a:ext>
            </a:extLst>
          </p:cNvPr>
          <p:cNvSpPr>
            <a:spLocks noGrp="1"/>
          </p:cNvSpPr>
          <p:nvPr>
            <p:ph type="title" idx="4294967295"/>
          </p:nvPr>
        </p:nvSpPr>
        <p:spPr>
          <a:xfrm>
            <a:off x="1494971" y="685800"/>
            <a:ext cx="3766004" cy="1752600"/>
          </a:xfrm>
        </p:spPr>
        <p:txBody>
          <a:bodyPr vert="horz" lIns="91440" tIns="45720" rIns="91440" bIns="45720" rtlCol="0">
            <a:normAutofit fontScale="90000"/>
          </a:bodyPr>
          <a:lstStyle/>
          <a:p>
            <a:pPr algn="l"/>
            <a:r>
              <a:rPr lang="en-US">
                <a:latin typeface="Times New Roman" panose="02020603050405020304" pitchFamily="18" charset="0"/>
                <a:cs typeface="Times New Roman" panose="02020603050405020304" pitchFamily="18" charset="0"/>
              </a:rPr>
              <a:t>              </a:t>
            </a: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r>
              <a:rPr lang="en-US" sz="3600" b="1">
                <a:latin typeface="Times New Roman" panose="02020603050405020304" pitchFamily="18" charset="0"/>
                <a:cs typeface="Times New Roman" panose="02020603050405020304" pitchFamily="18" charset="0"/>
              </a:rPr>
              <a:t>Fare amount     analysis</a:t>
            </a:r>
            <a:br>
              <a:rPr lang="en-US" sz="3600" b="1">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r>
              <a:rPr lang="en-US" sz="2200" kern="1200">
                <a:latin typeface="Times New Roman" panose="02020603050405020304" pitchFamily="18" charset="0"/>
                <a:cs typeface="Times New Roman" panose="02020603050405020304" pitchFamily="18" charset="0"/>
              </a:rPr>
              <a:t>The minimum, average, and maximum fare amounts were calculated and presented. The data was further divided into different fare ranges, and the average tip amounts within each range were analyzed and visualized using appropriate charts and plots</a:t>
            </a:r>
            <a:r>
              <a:rPr lang="en-US" sz="2200" kern="1200">
                <a:latin typeface="+mn-lt"/>
                <a:ea typeface="+mn-ea"/>
                <a:cs typeface="+mn-cs"/>
              </a:rPr>
              <a:t>.</a:t>
            </a:r>
            <a:br>
              <a:rPr lang="en-US" sz="2000" kern="1200">
                <a:latin typeface="+mn-lt"/>
                <a:ea typeface="+mn-ea"/>
                <a:cs typeface="+mn-cs"/>
              </a:rPr>
            </a:br>
            <a:br>
              <a:rPr lang="en-US" sz="3600" kern="1200">
                <a:latin typeface="+mn-lt"/>
                <a:ea typeface="+mn-ea"/>
                <a:cs typeface="+mn-cs"/>
              </a:rPr>
            </a:b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66" name="Content Placeholder 31">
            <a:extLst>
              <a:ext uri="{FF2B5EF4-FFF2-40B4-BE49-F238E27FC236}">
                <a16:creationId xmlns:a16="http://schemas.microsoft.com/office/drawing/2014/main" id="{609AE8E1-79C6-525A-2896-02B630F2F78B}"/>
              </a:ext>
            </a:extLst>
          </p:cNvPr>
          <p:cNvSpPr>
            <a:spLocks noGrp="1"/>
          </p:cNvSpPr>
          <p:nvPr>
            <p:ph idx="4294967295"/>
          </p:nvPr>
        </p:nvSpPr>
        <p:spPr>
          <a:xfrm>
            <a:off x="0" y="8902700"/>
            <a:ext cx="5260975" cy="819150"/>
          </a:xfrm>
        </p:spPr>
        <p:txBody>
          <a:bodyPr>
            <a:normAutofit/>
          </a:bodyPr>
          <a:lstStyle/>
          <a:p>
            <a:pPr defTabSz="329184">
              <a:spcBef>
                <a:spcPct val="20000"/>
              </a:spcBef>
              <a:spcAft>
                <a:spcPts val="432"/>
              </a:spcAft>
              <a:buClr>
                <a:schemeClr val="accent1">
                  <a:lumMod val="75000"/>
                </a:schemeClr>
              </a:buClr>
              <a:buSzPct val="145000"/>
              <a:buFont typeface="Arial"/>
              <a:buChar char="•"/>
            </a:pPr>
            <a:r>
              <a:rPr lang="en-US" sz="2000" b="1" kern="1200">
                <a:latin typeface="+mn-lt"/>
                <a:ea typeface="+mn-ea"/>
                <a:cs typeface="+mn-cs"/>
              </a:rPr>
              <a:t>Fare Amount Analysis</a:t>
            </a:r>
          </a:p>
          <a:p>
            <a:pPr defTabSz="329184">
              <a:spcBef>
                <a:spcPct val="20000"/>
              </a:spcBef>
              <a:spcAft>
                <a:spcPts val="432"/>
              </a:spcAft>
              <a:buClr>
                <a:schemeClr val="accent1">
                  <a:lumMod val="75000"/>
                </a:schemeClr>
              </a:buClr>
              <a:buSzPct val="145000"/>
              <a:buFont typeface="Arial"/>
              <a:buChar char="•"/>
            </a:pPr>
            <a:endParaRPr lang="en-US" sz="2000" kern="1200">
              <a:latin typeface="+mn-lt"/>
              <a:ea typeface="+mn-ea"/>
              <a:cs typeface="+mn-cs"/>
            </a:endParaRPr>
          </a:p>
          <a:p>
            <a:pPr defTabSz="329184">
              <a:spcBef>
                <a:spcPct val="20000"/>
              </a:spcBef>
              <a:spcAft>
                <a:spcPts val="432"/>
              </a:spcAft>
              <a:buClr>
                <a:schemeClr val="accent1">
                  <a:lumMod val="75000"/>
                </a:schemeClr>
              </a:buClr>
              <a:buSzPct val="145000"/>
              <a:buFont typeface="Arial"/>
              <a:buChar char="•"/>
            </a:pPr>
            <a:endParaRPr lang="en-US" sz="2000" kern="1200">
              <a:latin typeface="+mn-lt"/>
              <a:ea typeface="+mn-ea"/>
              <a:cs typeface="+mn-cs"/>
            </a:endParaRPr>
          </a:p>
          <a:p>
            <a:pPr defTabSz="329184">
              <a:spcBef>
                <a:spcPct val="20000"/>
              </a:spcBef>
              <a:spcAft>
                <a:spcPts val="432"/>
              </a:spcAft>
              <a:buClr>
                <a:schemeClr val="accent1">
                  <a:lumMod val="75000"/>
                </a:schemeClr>
              </a:buClr>
              <a:buSzPct val="145000"/>
              <a:buFont typeface="Arial"/>
              <a:buChar char="•"/>
            </a:pPr>
            <a:endParaRPr lang="en-US" sz="2000" kern="1200">
              <a:latin typeface="+mn-lt"/>
              <a:ea typeface="+mn-ea"/>
              <a:cs typeface="+mn-cs"/>
            </a:endParaRPr>
          </a:p>
          <a:p>
            <a:pPr defTabSz="457200">
              <a:spcBef>
                <a:spcPct val="20000"/>
              </a:spcBef>
              <a:spcAft>
                <a:spcPts val="600"/>
              </a:spcAft>
              <a:buClr>
                <a:schemeClr val="accent1">
                  <a:lumMod val="75000"/>
                </a:schemeClr>
              </a:buClr>
              <a:buSzPct val="145000"/>
              <a:buFont typeface="Arial"/>
              <a:buChar char="•"/>
            </a:pPr>
            <a:endParaRPr lang="en-US" sz="2000"/>
          </a:p>
        </p:txBody>
      </p:sp>
      <p:sp>
        <p:nvSpPr>
          <p:cNvPr id="30" name="Content Placeholder 29">
            <a:extLst>
              <a:ext uri="{FF2B5EF4-FFF2-40B4-BE49-F238E27FC236}">
                <a16:creationId xmlns:a16="http://schemas.microsoft.com/office/drawing/2014/main" id="{BB593A77-1D18-2504-4BEF-8CB601F2E1E8}"/>
              </a:ext>
            </a:extLst>
          </p:cNvPr>
          <p:cNvSpPr/>
          <p:nvPr/>
        </p:nvSpPr>
        <p:spPr>
          <a:xfrm>
            <a:off x="5262033" y="685799"/>
            <a:ext cx="6240990" cy="5105401"/>
          </a:xfrm>
          <a:prstGeom prst="rect">
            <a:avLst/>
          </a:prstGeom>
        </p:spPr>
        <p:txBody>
          <a:bodyPr/>
          <a:lstStyle/>
          <a:p>
            <a:endParaRPr lang="en-US"/>
          </a:p>
        </p:txBody>
      </p:sp>
      <p:sp>
        <p:nvSpPr>
          <p:cNvPr id="31" name="Text Placeholder 30">
            <a:extLst>
              <a:ext uri="{FF2B5EF4-FFF2-40B4-BE49-F238E27FC236}">
                <a16:creationId xmlns:a16="http://schemas.microsoft.com/office/drawing/2014/main" id="{99FEC851-39D1-4751-F8EE-29C36FFA74D2}"/>
              </a:ext>
            </a:extLst>
          </p:cNvPr>
          <p:cNvSpPr/>
          <p:nvPr/>
        </p:nvSpPr>
        <p:spPr>
          <a:xfrm>
            <a:off x="972080" y="3124188"/>
            <a:ext cx="4770798" cy="1603930"/>
          </a:xfrm>
          <a:prstGeom prst="rect">
            <a:avLst/>
          </a:prstGeom>
        </p:spPr>
        <p:txBody>
          <a:bodyPr/>
          <a:lstStyle/>
          <a:p>
            <a:pPr defTabSz="329184">
              <a:spcBef>
                <a:spcPct val="20000"/>
              </a:spcBef>
              <a:spcAft>
                <a:spcPts val="432"/>
              </a:spcAft>
              <a:buClr>
                <a:schemeClr val="accent1">
                  <a:lumMod val="75000"/>
                </a:schemeClr>
              </a:buClr>
              <a:buSzPct val="145000"/>
            </a:pPr>
            <a:endParaRPr lang="en-US" sz="1800" kern="1200">
              <a:latin typeface="+mn-lt"/>
              <a:ea typeface="+mn-ea"/>
              <a:cs typeface="+mn-cs"/>
            </a:endParaRPr>
          </a:p>
        </p:txBody>
      </p:sp>
      <p:pic>
        <p:nvPicPr>
          <p:cNvPr id="3" name="Content Placeholder 4" descr="A graph showing a number of orange bars">
            <a:extLst>
              <a:ext uri="{FF2B5EF4-FFF2-40B4-BE49-F238E27FC236}">
                <a16:creationId xmlns:a16="http://schemas.microsoft.com/office/drawing/2014/main" id="{BEE18686-2772-05F4-919D-FDAFC9F6826B}"/>
              </a:ext>
            </a:extLst>
          </p:cNvPr>
          <p:cNvPicPr>
            <a:picLocks noChangeAspect="1"/>
          </p:cNvPicPr>
          <p:nvPr/>
        </p:nvPicPr>
        <p:blipFill>
          <a:blip r:embed="rId2"/>
          <a:stretch>
            <a:fillRect/>
          </a:stretch>
        </p:blipFill>
        <p:spPr>
          <a:xfrm>
            <a:off x="5844478" y="815579"/>
            <a:ext cx="6240462" cy="4831325"/>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pic>
      <p:pic>
        <p:nvPicPr>
          <p:cNvPr id="5" name="Picture 4">
            <a:extLst>
              <a:ext uri="{FF2B5EF4-FFF2-40B4-BE49-F238E27FC236}">
                <a16:creationId xmlns:a16="http://schemas.microsoft.com/office/drawing/2014/main" id="{CBEFD561-6A88-07AF-9848-30C638A77371}"/>
              </a:ext>
            </a:extLst>
          </p:cNvPr>
          <p:cNvPicPr>
            <a:picLocks noChangeAspect="1"/>
          </p:cNvPicPr>
          <p:nvPr/>
        </p:nvPicPr>
        <p:blipFill>
          <a:blip r:embed="rId3"/>
          <a:stretch>
            <a:fillRect/>
          </a:stretch>
        </p:blipFill>
        <p:spPr>
          <a:xfrm>
            <a:off x="1082849" y="4269239"/>
            <a:ext cx="4660029" cy="1014641"/>
          </a:xfrm>
          <a:prstGeom prst="rect">
            <a:avLst/>
          </a:prstGeom>
        </p:spPr>
      </p:pic>
    </p:spTree>
    <p:extLst>
      <p:ext uri="{BB962C8B-B14F-4D97-AF65-F5344CB8AC3E}">
        <p14:creationId val="187851957"/>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Title 5">
            <a:extLst>
              <a:ext uri="{FF2B5EF4-FFF2-40B4-BE49-F238E27FC236}">
                <a16:creationId xmlns:a16="http://schemas.microsoft.com/office/drawing/2014/main" id="{CDB76C39-6381-E506-4FA8-3FAB331FD406}"/>
              </a:ext>
            </a:extLst>
          </p:cNvPr>
          <p:cNvSpPr>
            <a:spLocks noGrp="1"/>
          </p:cNvSpPr>
          <p:nvPr>
            <p:ph type="title"/>
          </p:nvPr>
        </p:nvSpPr>
        <p:spPr>
          <a:xfrm>
            <a:off x="1484312" y="1001486"/>
            <a:ext cx="3549121" cy="1335314"/>
          </a:xfrm>
        </p:spPr>
        <p:txBody>
          <a:bodyPr>
            <a:normAutofit fontScale="90000"/>
          </a:bodyPr>
          <a:lstStyle/>
          <a:p>
            <a:br>
              <a:rPr lang="en-IN" sz="3600" b="1">
                <a:latin typeface="Times New Roman" panose="02020603050405020304" pitchFamily="18" charset="0"/>
                <a:cs typeface="Times New Roman" panose="02020603050405020304" pitchFamily="18" charset="0"/>
              </a:rPr>
            </a:br>
            <a:r>
              <a:rPr lang="en-IN" sz="3600" b="1">
                <a:latin typeface="Times New Roman" panose="02020603050405020304" pitchFamily="18" charset="0"/>
                <a:cs typeface="Times New Roman" panose="02020603050405020304" pitchFamily="18" charset="0"/>
              </a:rPr>
              <a:t>Data Visualization</a:t>
            </a:r>
            <a:br>
              <a:rPr lang="en-IN"/>
            </a:br>
            <a:br>
              <a:rPr lang="en-IN"/>
            </a:br>
            <a:br>
              <a:rPr lang="en-IN"/>
            </a:br>
            <a:endParaRPr lang="en-IN"/>
          </a:p>
        </p:txBody>
      </p:sp>
      <p:sp>
        <p:nvSpPr>
          <p:cNvPr id="7" name="Text Placeholder 6">
            <a:extLst>
              <a:ext uri="{FF2B5EF4-FFF2-40B4-BE49-F238E27FC236}">
                <a16:creationId xmlns:a16="http://schemas.microsoft.com/office/drawing/2014/main" id="{39C679B9-6C26-3565-33A7-278CC25448F8}"/>
              </a:ext>
            </a:extLst>
          </p:cNvPr>
          <p:cNvSpPr>
            <a:spLocks noGrp="1"/>
          </p:cNvSpPr>
          <p:nvPr>
            <p:ph type="body" sz="half" idx="2"/>
          </p:nvPr>
        </p:nvSpPr>
        <p:spPr>
          <a:xfrm>
            <a:off x="1484310" y="1538514"/>
            <a:ext cx="3813403" cy="4114800"/>
          </a:xfrm>
        </p:spPr>
        <p:txBody>
          <a:bodyPr>
            <a:noAutofit/>
          </a:bodyPr>
          <a:lstStyle/>
          <a:p>
            <a:pPr algn="just"/>
            <a:r>
              <a:rPr lang="en-US" sz="2000">
                <a:latin typeface="Times New Roman" panose="02020603050405020304" pitchFamily="18" charset="0"/>
                <a:cs typeface="Times New Roman" panose="02020603050405020304" pitchFamily="18" charset="0"/>
              </a:rPr>
              <a:t>Here we have visualized the above analysis by plotting a scatter plot between the tip amount and the fare amount of a trip. Also, we have plotted a box plot between tip amount and payment type</a:t>
            </a:r>
            <a:endParaRPr lang="en-IN" sz="2000">
              <a:latin typeface="Times New Roman" panose="02020603050405020304" pitchFamily="18" charset="0"/>
              <a:cs typeface="Times New Roman" panose="02020603050405020304" pitchFamily="18" charset="0"/>
            </a:endParaRPr>
          </a:p>
          <a:p>
            <a:pPr algn="just"/>
            <a:endParaRPr lang="en-IN" sz="2000">
              <a:latin typeface="Times New Roman" panose="02020603050405020304" pitchFamily="18" charset="0"/>
              <a:cs typeface="Times New Roman" panose="02020603050405020304" pitchFamily="18" charset="0"/>
            </a:endParaRPr>
          </a:p>
          <a:p>
            <a:pPr algn="just"/>
            <a:endParaRPr lang="en-IN" sz="2000">
              <a:latin typeface="Times New Roman" panose="02020603050405020304" pitchFamily="18" charset="0"/>
              <a:cs typeface="Times New Roman" panose="02020603050405020304" pitchFamily="18" charset="0"/>
            </a:endParaRPr>
          </a:p>
          <a:p>
            <a:pPr algn="just"/>
            <a:endParaRPr lang="en-IN" sz="200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D88E5D7C-4462-EA48-B5D2-A2ADA9485629}"/>
              </a:ext>
            </a:extLst>
          </p:cNvPr>
          <p:cNvPicPr>
            <a:picLocks noGrp="1" noChangeAspect="1"/>
          </p:cNvPicPr>
          <p:nvPr>
            <p:ph idx="1"/>
          </p:nvPr>
        </p:nvPicPr>
        <p:blipFill>
          <a:blip r:embed="rId2"/>
          <a:stretch>
            <a:fillRect/>
          </a:stretch>
        </p:blipFill>
        <p:spPr>
          <a:xfrm>
            <a:off x="6349998" y="3487104"/>
            <a:ext cx="5609772" cy="3277927"/>
          </a:xfrm>
          <a:prstGeom prst="rect">
            <a:avLst/>
          </a:prstGeom>
        </p:spPr>
      </p:pic>
      <p:pic>
        <p:nvPicPr>
          <p:cNvPr id="12" name="Picture 11">
            <a:extLst>
              <a:ext uri="{FF2B5EF4-FFF2-40B4-BE49-F238E27FC236}">
                <a16:creationId xmlns:a16="http://schemas.microsoft.com/office/drawing/2014/main" id="{89A30AD7-C55C-C5F6-49EF-C45370A94F47}"/>
              </a:ext>
            </a:extLst>
          </p:cNvPr>
          <p:cNvPicPr>
            <a:picLocks noChangeAspect="1"/>
          </p:cNvPicPr>
          <p:nvPr/>
        </p:nvPicPr>
        <p:blipFill>
          <a:blip r:embed="rId3"/>
          <a:stretch>
            <a:fillRect/>
          </a:stretch>
        </p:blipFill>
        <p:spPr>
          <a:xfrm>
            <a:off x="6349998" y="51854"/>
            <a:ext cx="5609772" cy="3377146"/>
          </a:xfrm>
          <a:prstGeom prst="rect">
            <a:avLst/>
          </a:prstGeom>
        </p:spPr>
      </p:pic>
    </p:spTree>
    <p:extLst>
      <p:ext uri="{BB962C8B-B14F-4D97-AF65-F5344CB8AC3E}">
        <p14:creationId val="2028019190"/>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bg>
      <p:bgPr>
        <a:blipFill rotWithShape="1">
          <a:blip r:embed="rId3">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xfrm>
      </p:grpSpPr>
      <p:grpSp>
        <p:nvGrpSpPr>
          <p:cNvPr id="8" name="Group 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0"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1"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2"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3"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4"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grpSp>
        <p:nvGrpSpPr>
          <p:cNvPr id="16" name="Group 15">
            <a:extLst>
              <a:ext uri="{FF2B5EF4-FFF2-40B4-BE49-F238E27FC236}">
                <a16:creationId xmlns:a16="http://schemas.microsoft.com/office/drawing/2014/main" id="{E4C39A5A-6D63-4FAC-B6C2-D37778B97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7" name="Freeform 6">
              <a:extLst>
                <a:ext uri="{FF2B5EF4-FFF2-40B4-BE49-F238E27FC236}">
                  <a16:creationId xmlns:a16="http://schemas.microsoft.com/office/drawing/2014/main" id="{80E46C4F-3514-46CB-AE42-CB6078352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E5084902-5C24-45E2-B5A3-092541E3C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9" name="Freeform 8">
              <a:extLst>
                <a:ext uri="{FF2B5EF4-FFF2-40B4-BE49-F238E27FC236}">
                  <a16:creationId xmlns:a16="http://schemas.microsoft.com/office/drawing/2014/main" id="{37FA1E91-A8BC-48A2-AC9A-E89FD961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20" name="Freeform 9">
              <a:extLst>
                <a:ext uri="{FF2B5EF4-FFF2-40B4-BE49-F238E27FC236}">
                  <a16:creationId xmlns:a16="http://schemas.microsoft.com/office/drawing/2014/main" id="{764E3167-8F97-4F74-BF1C-06B09CB71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rect l="0" t="0" r="r" b="b"/>
              <a:pathLst>
                <a:path w="942" h="986">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21" name="Freeform 10">
              <a:extLst>
                <a:ext uri="{FF2B5EF4-FFF2-40B4-BE49-F238E27FC236}">
                  <a16:creationId xmlns:a16="http://schemas.microsoft.com/office/drawing/2014/main" id="{7008DBEC-8AE7-4A3E-92FB-A56EDF90D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22" name="Freeform 11">
              <a:extLst>
                <a:ext uri="{FF2B5EF4-FFF2-40B4-BE49-F238E27FC236}">
                  <a16:creationId xmlns:a16="http://schemas.microsoft.com/office/drawing/2014/main" id="{0A04160F-52CD-4394-AAF9-EE7B5A1F4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extBox 1">
            <a:extLst>
              <a:ext uri="{FF2B5EF4-FFF2-40B4-BE49-F238E27FC236}">
                <a16:creationId xmlns:a16="http://schemas.microsoft.com/office/drawing/2014/main" id="{0D0BF5EC-DB5A-A136-53BD-11FF73C9A777}"/>
              </a:ext>
            </a:extLst>
          </p:cNvPr>
          <p:cNvSpPr txBox="1"/>
          <p:nvPr/>
        </p:nvSpPr>
        <p:spPr>
          <a:xfrm>
            <a:off x="1227937" y="718457"/>
            <a:ext cx="3211189" cy="56780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457200">
              <a:lnSpc>
                <a:spcPct val="90000"/>
              </a:lnSpc>
              <a:spcBef>
                <a:spcPct val="20000"/>
              </a:spcBef>
              <a:spcAft>
                <a:spcPts val="600"/>
              </a:spcAft>
              <a:buClr>
                <a:schemeClr val="accent1">
                  <a:lumMod val="75000"/>
                </a:schemeClr>
              </a:buClr>
              <a:buSzPct val="145000"/>
            </a:pPr>
            <a:r>
              <a:rPr lang="en-US" sz="3200" b="1">
                <a:latin typeface="Times New Roman" panose="02020603050405020304" pitchFamily="18" charset="0"/>
                <a:cs typeface="Times New Roman" panose="02020603050405020304" pitchFamily="18" charset="0"/>
              </a:rPr>
              <a:t>Correlation Analysis</a:t>
            </a:r>
            <a:endParaRPr lang="en-US" sz="3200">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buFont typeface="Arial"/>
              <a:buChar char="•"/>
            </a:pPr>
            <a:endParaRPr lang="en-US" sz="1500" b="1"/>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 correlation heatmap was generated to visualize the relationships between the selected predictors (fare amount, payment type) and the response variable (tip amount). </a:t>
            </a:r>
          </a:p>
          <a:p>
            <a:pPr marL="285750" indent="-285750" algn="just" defTabSz="4572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The values of correlation coefficients were used for the selection of predictor variables.</a:t>
            </a:r>
          </a:p>
          <a:p>
            <a:pPr algn="just" defTabSz="457200">
              <a:lnSpc>
                <a:spcPct val="90000"/>
              </a:lnSpc>
              <a:spcBef>
                <a:spcPct val="20000"/>
              </a:spcBef>
              <a:spcAft>
                <a:spcPts val="600"/>
              </a:spcAft>
              <a:buClr>
                <a:schemeClr val="accent1">
                  <a:lumMod val="75000"/>
                </a:schemeClr>
              </a:buClr>
              <a:buSzPct val="145000"/>
              <a:buFont typeface="Arial"/>
              <a:buChar char="•"/>
            </a:pPr>
            <a:endParaRPr lang="en-US" sz="1500" b="1">
              <a:latin typeface="Times New Roman" panose="02020603050405020304" pitchFamily="18" charset="0"/>
              <a:cs typeface="Times New Roman" panose="02020603050405020304" pitchFamily="18" charset="0"/>
            </a:endParaRPr>
          </a:p>
          <a:p>
            <a:pPr defTabSz="457200">
              <a:lnSpc>
                <a:spcPct val="90000"/>
              </a:lnSpc>
              <a:spcBef>
                <a:spcPct val="20000"/>
              </a:spcBef>
              <a:spcAft>
                <a:spcPts val="600"/>
              </a:spcAft>
              <a:buClr>
                <a:schemeClr val="accent1">
                  <a:lumMod val="75000"/>
                </a:schemeClr>
              </a:buClr>
              <a:buSzPct val="145000"/>
              <a:buFont typeface="Arial"/>
              <a:buChar char="•"/>
            </a:pPr>
            <a:endParaRPr lang="en-US" sz="1500" b="1"/>
          </a:p>
        </p:txBody>
      </p:sp>
      <p:sp>
        <p:nvSpPr>
          <p:cNvPr id="24" name="Rounded Rectangle 16">
            <a:extLst>
              <a:ext uri="{FF2B5EF4-FFF2-40B4-BE49-F238E27FC236}">
                <a16:creationId xmlns:a16="http://schemas.microsoft.com/office/drawing/2014/main" id="{55599FE3-8CCE-4364-9F89-0C11699C4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graph&#10;&#10;Description automatically generated">
            <a:extLst>
              <a:ext uri="{FF2B5EF4-FFF2-40B4-BE49-F238E27FC236}">
                <a16:creationId xmlns:a16="http://schemas.microsoft.com/office/drawing/2014/main" id="{8CEA258D-27D8-6AE7-0F47-E10CD3138E03}"/>
              </a:ext>
            </a:extLst>
          </p:cNvPr>
          <p:cNvPicPr>
            <a:picLocks noChangeAspect="1"/>
          </p:cNvPicPr>
          <p:nvPr/>
        </p:nvPicPr>
        <p:blipFill>
          <a:blip r:embed="rId2"/>
          <a:srcRect l="7382" r="4135" b="1"/>
          <a:stretch>
            <a:fillRect/>
          </a:stretch>
        </p:blipFill>
        <p:spPr>
          <a:xfrm>
            <a:off x="4848623" y="933429"/>
            <a:ext cx="6429639" cy="4660651"/>
          </a:xfrm>
          <a:prstGeom prst="rect">
            <a:avLst/>
          </a:prstGeom>
        </p:spPr>
      </p:pic>
    </p:spTree>
    <p:extLst>
      <p:ext uri="{BB962C8B-B14F-4D97-AF65-F5344CB8AC3E}">
        <p14:creationId val="1936929957"/>
      </p:ext>
    </p:extLst>
  </p:cSld>
  <p:clrMapOvr>
    <a:masterClrMapping/>
  </p:clrMapOvr>
  <p:transition/>
  <p:timing/>
</p:sld>
</file>

<file path=ppt/tags/tag1.xml><?xml version="1.0" encoding="utf-8"?>
<p:tagLst xmlns:p="http://schemas.openxmlformats.org/presentationml/2006/main">
  <p:tag name="AS_NET" val="6.0.25"/>
  <p:tag name="AS_OS" val="Microsoft Windows NT 10.0.20348.0"/>
  <p:tag name="AS_RELEASE_DATE" val="2023.12.14"/>
  <p:tag name="AS_TITLE" val="Aspose.Slides for .NET6"/>
  <p:tag name="AS_VERSION" val="23.12"/>
</p:tagLst>
</file>

<file path=ppt/theme/_rels/theme1.xml.rels>&#65279;<?xml version="1.0" encoding="utf-8" standalone="yes"?><Relationships xmlns="http://schemas.openxmlformats.org/package/2006/relationships"><Relationship Id="rId1" Type="http://schemas.openxmlformats.org/officeDocument/2006/relationships/image" Target="../media/image1.jpeg" /></Relationships>
</file>

<file path=ppt/theme/theme1.xml><?xml version="1.0" encoding="utf-8"?>
<a:theme xmlns:r="http://schemas.openxmlformats.org/officeDocument/2006/relationships"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Corbel" panose="020b0503020204020204"/>
        <a:cs typeface="Arial"/>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Corbel" panose="020b0503020204020204"/>
        <a:cs typeface="Arial"/>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vt="http://schemas.openxmlformats.org/officeDocument/2006/docPropsVTypes" xmlns="http://schemas.openxmlformats.org/officeDocument/2006/extended-properties">
  <Template>office theme</Template>
  <Company/>
  <PresentationFormat>Widescreen</PresentationFormat>
  <Paragraphs>75</Paragraphs>
  <Slides>19</Slides>
  <Notes>0</Notes>
  <TotalTime>2191</TotalTime>
  <HiddenSlides>0</HiddenSlides>
  <MMClips>0</MMClips>
  <ScaleCrop>0</ScaleCrop>
  <HeadingPairs>
    <vt:vector baseType="variant" size="6">
      <vt:variant>
        <vt:lpstr>Fonts used</vt:lpstr>
      </vt:variant>
      <vt:variant>
        <vt:i4>3</vt:i4>
      </vt:variant>
      <vt:variant>
        <vt:lpstr>Theme</vt:lpstr>
      </vt:variant>
      <vt:variant>
        <vt:i4>1</vt:i4>
      </vt:variant>
      <vt:variant>
        <vt:lpstr>Slide Titles</vt:lpstr>
      </vt:variant>
      <vt:variant>
        <vt:i4>19</vt:i4>
      </vt:variant>
    </vt:vector>
  </HeadingPairs>
  <TitlesOfParts>
    <vt:vector baseType="lpstr" size="23">
      <vt:lpstr>Arial</vt:lpstr>
      <vt:lpstr>Corbel</vt:lpstr>
      <vt:lpstr>Times New Roman</vt:lpstr>
      <vt:lpstr>Parallax</vt:lpstr>
      <vt:lpstr>TIP ESTIMATION 
</vt:lpstr>
      <vt:lpstr>Problem Statement
</vt:lpstr>
      <vt:lpstr>Overview of the Dataset
</vt:lpstr>
      <vt:lpstr>PowerPoint Presentation</vt:lpstr>
      <vt:lpstr>PowerPoint Presentation</vt:lpstr>
      <vt:lpstr>Finally, we have calculated the average tip amount provided by passengers from each payment type category.</vt:lpstr>
      <vt:lpstr>              Fare amount     analysisThe minimum, average, and maximum fare amounts were calculated and presented. The data was further divided into different fare ranges, and the average tip amounts within each range were analyzed and visualized using appropriate charts and plots.</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23.1200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PowerPoint Presentation</dc:title>
  <dc:creator>Saran Kumar</dc:creator>
  <cp:lastModifiedBy>Saran Kumar</cp:lastModifiedBy>
  <cp:revision>490</cp:revision>
  <dcterms:created xsi:type="dcterms:W3CDTF">2024-04-28T16:37:20Z</dcterms:created>
  <dcterms:modified xsi:type="dcterms:W3CDTF">2024-05-08T22:03:05Z</dcterms:modified>
</cp:coreProperties>
</file>